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Breathing" panose="02000500000000000000" charset="0"/>
      <p:regular r:id="rId15"/>
    </p:embeddedFont>
    <p:embeddedFont>
      <p:font typeface="Calibri" panose="020F0502020204030204" pitchFamily="34" charset="0"/>
      <p:regular r:id="rId16"/>
      <p:bold r:id="rId17"/>
      <p:italic r:id="rId18"/>
      <p:boldItalic r:id="rId19"/>
    </p:embeddedFont>
    <p:embeddedFont>
      <p:font typeface="Catchy Mager" panose="020B0604020202020204" charset="0"/>
      <p:regular r:id="rId20"/>
    </p:embeddedFont>
    <p:embeddedFont>
      <p:font typeface="Faustina" panose="020B0604020202020204" charset="0"/>
      <p:regular r:id="rId21"/>
    </p:embeddedFont>
    <p:embeddedFont>
      <p:font typeface="Faustina Italics"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50B869-C256-4507-8571-8BED7950BCCD}" type="datetimeFigureOut">
              <a:rPr lang="en-US" smtClean="0"/>
              <a:t>10-Apr-25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24C78D-81C5-48D5-8A2E-BFBAB93CC59D}" type="slidenum">
              <a:rPr lang="en-US" smtClean="0"/>
              <a:t>‹#›</a:t>
            </a:fld>
            <a:endParaRPr lang="en-US"/>
          </a:p>
        </p:txBody>
      </p:sp>
    </p:spTree>
    <p:extLst>
      <p:ext uri="{BB962C8B-B14F-4D97-AF65-F5344CB8AC3E}">
        <p14:creationId xmlns:p14="http://schemas.microsoft.com/office/powerpoint/2010/main" val="2373375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24C78D-81C5-48D5-8A2E-BFBAB93CC59D}" type="slidenum">
              <a:rPr lang="en-US" smtClean="0"/>
              <a:t>4</a:t>
            </a:fld>
            <a:endParaRPr lang="en-US"/>
          </a:p>
        </p:txBody>
      </p:sp>
    </p:spTree>
    <p:extLst>
      <p:ext uri="{BB962C8B-B14F-4D97-AF65-F5344CB8AC3E}">
        <p14:creationId xmlns:p14="http://schemas.microsoft.com/office/powerpoint/2010/main" val="1168988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10-Apr-25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10-Apr-25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10-Apr-25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10-Apr-25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10-Apr-25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10-Apr-25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10-Apr-25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9E2"/>
        </a:solidFill>
        <a:effectLst/>
      </p:bgPr>
    </p:bg>
    <p:spTree>
      <p:nvGrpSpPr>
        <p:cNvPr id="1" name=""/>
        <p:cNvGrpSpPr/>
        <p:nvPr/>
      </p:nvGrpSpPr>
      <p:grpSpPr>
        <a:xfrm>
          <a:off x="0" y="0"/>
          <a:ext cx="0" cy="0"/>
          <a:chOff x="0" y="0"/>
          <a:chExt cx="0" cy="0"/>
        </a:xfrm>
      </p:grpSpPr>
      <p:grpSp>
        <p:nvGrpSpPr>
          <p:cNvPr id="2" name="Group 2"/>
          <p:cNvGrpSpPr/>
          <p:nvPr/>
        </p:nvGrpSpPr>
        <p:grpSpPr>
          <a:xfrm>
            <a:off x="-1085068" y="-920859"/>
            <a:ext cx="3015729" cy="301572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9786"/>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892364" y="-742527"/>
            <a:ext cx="2642250" cy="264225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7139" t="-2379" r="-8329" b="-13088"/>
            </a:stretch>
          </a:blipFill>
        </p:spPr>
        <p:txBody>
          <a:bodyPr/>
          <a:lstStyle/>
          <a:p>
            <a:endParaRPr lang="en-US" dirty="0"/>
          </a:p>
        </p:txBody>
      </p:sp>
      <p:grpSp>
        <p:nvGrpSpPr>
          <p:cNvPr id="7" name="Group 7"/>
          <p:cNvGrpSpPr/>
          <p:nvPr/>
        </p:nvGrpSpPr>
        <p:grpSpPr>
          <a:xfrm>
            <a:off x="11572566" y="7455165"/>
            <a:ext cx="2676373" cy="684977"/>
            <a:chOff x="0" y="0"/>
            <a:chExt cx="704888" cy="180405"/>
          </a:xfrm>
        </p:grpSpPr>
        <p:sp>
          <p:nvSpPr>
            <p:cNvPr id="8" name="Freeform 8"/>
            <p:cNvSpPr/>
            <p:nvPr/>
          </p:nvSpPr>
          <p:spPr>
            <a:xfrm>
              <a:off x="0" y="0"/>
              <a:ext cx="704888" cy="180405"/>
            </a:xfrm>
            <a:custGeom>
              <a:avLst/>
              <a:gdLst/>
              <a:ahLst/>
              <a:cxnLst/>
              <a:rect l="l" t="t" r="r" b="b"/>
              <a:pathLst>
                <a:path w="704888" h="180405">
                  <a:moveTo>
                    <a:pt x="90203" y="0"/>
                  </a:moveTo>
                  <a:lnTo>
                    <a:pt x="614686" y="0"/>
                  </a:lnTo>
                  <a:cubicBezTo>
                    <a:pt x="638609" y="0"/>
                    <a:pt x="661552" y="9503"/>
                    <a:pt x="678469" y="26420"/>
                  </a:cubicBezTo>
                  <a:cubicBezTo>
                    <a:pt x="695385" y="43336"/>
                    <a:pt x="704888" y="66279"/>
                    <a:pt x="704888" y="90203"/>
                  </a:cubicBezTo>
                  <a:lnTo>
                    <a:pt x="704888" y="90203"/>
                  </a:lnTo>
                  <a:cubicBezTo>
                    <a:pt x="704888" y="114126"/>
                    <a:pt x="695385" y="137069"/>
                    <a:pt x="678469" y="153986"/>
                  </a:cubicBezTo>
                  <a:cubicBezTo>
                    <a:pt x="661552" y="170902"/>
                    <a:pt x="638609" y="180405"/>
                    <a:pt x="614686" y="180405"/>
                  </a:cubicBezTo>
                  <a:lnTo>
                    <a:pt x="90203" y="180405"/>
                  </a:lnTo>
                  <a:cubicBezTo>
                    <a:pt x="66279" y="180405"/>
                    <a:pt x="43336" y="170902"/>
                    <a:pt x="26420" y="153986"/>
                  </a:cubicBezTo>
                  <a:cubicBezTo>
                    <a:pt x="9503" y="137069"/>
                    <a:pt x="0" y="114126"/>
                    <a:pt x="0" y="90203"/>
                  </a:cubicBezTo>
                  <a:lnTo>
                    <a:pt x="0" y="90203"/>
                  </a:lnTo>
                  <a:cubicBezTo>
                    <a:pt x="0" y="66279"/>
                    <a:pt x="9503" y="43336"/>
                    <a:pt x="26420" y="26420"/>
                  </a:cubicBezTo>
                  <a:cubicBezTo>
                    <a:pt x="43336" y="9503"/>
                    <a:pt x="66279" y="0"/>
                    <a:pt x="90203" y="0"/>
                  </a:cubicBezTo>
                  <a:close/>
                </a:path>
              </a:pathLst>
            </a:custGeom>
            <a:solidFill>
              <a:srgbClr val="B49786"/>
            </a:solidFill>
          </p:spPr>
        </p:sp>
        <p:sp>
          <p:nvSpPr>
            <p:cNvPr id="9" name="TextBox 9"/>
            <p:cNvSpPr txBox="1"/>
            <p:nvPr/>
          </p:nvSpPr>
          <p:spPr>
            <a:xfrm>
              <a:off x="0" y="-47625"/>
              <a:ext cx="704888" cy="228030"/>
            </a:xfrm>
            <a:prstGeom prst="rect">
              <a:avLst/>
            </a:prstGeom>
          </p:spPr>
          <p:txBody>
            <a:bodyPr lIns="50800" tIns="50800" rIns="50800" bIns="50800" rtlCol="0" anchor="ctr"/>
            <a:lstStyle/>
            <a:p>
              <a:pPr algn="ctr">
                <a:lnSpc>
                  <a:spcPts val="4199"/>
                </a:lnSpc>
              </a:pPr>
              <a:r>
                <a:rPr lang="en-US" sz="2999">
                  <a:solidFill>
                    <a:srgbClr val="FFFFFF"/>
                  </a:solidFill>
                  <a:latin typeface="Faustina"/>
                  <a:ea typeface="Faustina"/>
                  <a:cs typeface="Faustina"/>
                  <a:sym typeface="Faustina"/>
                </a:rPr>
                <a:t>Thành viên</a:t>
              </a:r>
            </a:p>
          </p:txBody>
        </p:sp>
      </p:grpSp>
      <p:sp>
        <p:nvSpPr>
          <p:cNvPr id="10" name="AutoShape 10"/>
          <p:cNvSpPr/>
          <p:nvPr/>
        </p:nvSpPr>
        <p:spPr>
          <a:xfrm flipV="1">
            <a:off x="12104976" y="596531"/>
            <a:ext cx="6183024" cy="0"/>
          </a:xfrm>
          <a:prstGeom prst="line">
            <a:avLst/>
          </a:prstGeom>
          <a:ln w="19050" cap="flat">
            <a:solidFill>
              <a:srgbClr val="000000"/>
            </a:solidFill>
            <a:prstDash val="solid"/>
            <a:headEnd type="none" w="sm" len="sm"/>
            <a:tailEnd type="none" w="sm" len="sm"/>
          </a:ln>
        </p:spPr>
      </p:sp>
      <p:sp>
        <p:nvSpPr>
          <p:cNvPr id="11" name="TextBox 11"/>
          <p:cNvSpPr txBox="1"/>
          <p:nvPr/>
        </p:nvSpPr>
        <p:spPr>
          <a:xfrm>
            <a:off x="2056043" y="2893479"/>
            <a:ext cx="14175914" cy="3083473"/>
          </a:xfrm>
          <a:prstGeom prst="rect">
            <a:avLst/>
          </a:prstGeom>
        </p:spPr>
        <p:txBody>
          <a:bodyPr wrap="square" lIns="0" tIns="0" rIns="0" bIns="0" rtlCol="0" anchor="t">
            <a:spAutoFit/>
          </a:bodyPr>
          <a:lstStyle/>
          <a:p>
            <a:pPr algn="ctr">
              <a:lnSpc>
                <a:spcPts val="8260"/>
              </a:lnSpc>
            </a:pPr>
            <a:r>
              <a:rPr lang="en-US" sz="5900" spc="118" dirty="0">
                <a:solidFill>
                  <a:srgbClr val="343232"/>
                </a:solidFill>
                <a:latin typeface="Faustina"/>
                <a:ea typeface="Faustina"/>
                <a:cs typeface="Faustina"/>
                <a:sym typeface="Faustina"/>
              </a:rPr>
              <a:t>XÂY DỰNG MÔ HÌNH VÀ ỨNG DỤNG DEMO ĐỂ NHẬN DIỆN ĐỐI TƯỢNG QUA HÌNH ẢNH</a:t>
            </a:r>
          </a:p>
        </p:txBody>
      </p:sp>
      <p:sp>
        <p:nvSpPr>
          <p:cNvPr id="12" name="AutoShape 12"/>
          <p:cNvSpPr/>
          <p:nvPr/>
        </p:nvSpPr>
        <p:spPr>
          <a:xfrm>
            <a:off x="14248939" y="1028700"/>
            <a:ext cx="4039061" cy="9525"/>
          </a:xfrm>
          <a:prstGeom prst="line">
            <a:avLst/>
          </a:prstGeom>
          <a:ln w="19050" cap="flat">
            <a:solidFill>
              <a:srgbClr val="000000"/>
            </a:solidFill>
            <a:prstDash val="solid"/>
            <a:headEnd type="none" w="sm" len="sm"/>
            <a:tailEnd type="none" w="sm" len="sm"/>
          </a:ln>
        </p:spPr>
      </p:sp>
      <p:grpSp>
        <p:nvGrpSpPr>
          <p:cNvPr id="13" name="Group 13"/>
          <p:cNvGrpSpPr/>
          <p:nvPr/>
        </p:nvGrpSpPr>
        <p:grpSpPr>
          <a:xfrm>
            <a:off x="13949936" y="7797654"/>
            <a:ext cx="3635818" cy="2103448"/>
            <a:chOff x="0" y="0"/>
            <a:chExt cx="957582" cy="553994"/>
          </a:xfrm>
        </p:grpSpPr>
        <p:sp>
          <p:nvSpPr>
            <p:cNvPr id="14" name="Freeform 14"/>
            <p:cNvSpPr/>
            <p:nvPr/>
          </p:nvSpPr>
          <p:spPr>
            <a:xfrm>
              <a:off x="0" y="0"/>
              <a:ext cx="957582" cy="553994"/>
            </a:xfrm>
            <a:custGeom>
              <a:avLst/>
              <a:gdLst/>
              <a:ahLst/>
              <a:cxnLst/>
              <a:rect l="l" t="t" r="r" b="b"/>
              <a:pathLst>
                <a:path w="957582" h="553994">
                  <a:moveTo>
                    <a:pt x="108597" y="0"/>
                  </a:moveTo>
                  <a:lnTo>
                    <a:pt x="848985" y="0"/>
                  </a:lnTo>
                  <a:cubicBezTo>
                    <a:pt x="877787" y="0"/>
                    <a:pt x="905409" y="11441"/>
                    <a:pt x="925774" y="31807"/>
                  </a:cubicBezTo>
                  <a:cubicBezTo>
                    <a:pt x="946140" y="52173"/>
                    <a:pt x="957582" y="79795"/>
                    <a:pt x="957582" y="108597"/>
                  </a:cubicBezTo>
                  <a:lnTo>
                    <a:pt x="957582" y="445398"/>
                  </a:lnTo>
                  <a:cubicBezTo>
                    <a:pt x="957582" y="474199"/>
                    <a:pt x="946140" y="501821"/>
                    <a:pt x="925774" y="522187"/>
                  </a:cubicBezTo>
                  <a:cubicBezTo>
                    <a:pt x="905409" y="542553"/>
                    <a:pt x="877787" y="553994"/>
                    <a:pt x="848985" y="553994"/>
                  </a:cubicBezTo>
                  <a:lnTo>
                    <a:pt x="108597" y="553994"/>
                  </a:lnTo>
                  <a:cubicBezTo>
                    <a:pt x="79795" y="553994"/>
                    <a:pt x="52173" y="542553"/>
                    <a:pt x="31807" y="522187"/>
                  </a:cubicBezTo>
                  <a:cubicBezTo>
                    <a:pt x="11441" y="501821"/>
                    <a:pt x="0" y="474199"/>
                    <a:pt x="0" y="445398"/>
                  </a:cubicBezTo>
                  <a:lnTo>
                    <a:pt x="0" y="108597"/>
                  </a:lnTo>
                  <a:cubicBezTo>
                    <a:pt x="0" y="79795"/>
                    <a:pt x="11441" y="52173"/>
                    <a:pt x="31807" y="31807"/>
                  </a:cubicBezTo>
                  <a:cubicBezTo>
                    <a:pt x="52173" y="11441"/>
                    <a:pt x="79795" y="0"/>
                    <a:pt x="108597" y="0"/>
                  </a:cubicBezTo>
                  <a:close/>
                </a:path>
              </a:pathLst>
            </a:custGeom>
            <a:solidFill>
              <a:srgbClr val="B49786"/>
            </a:solidFill>
          </p:spPr>
        </p:sp>
        <p:sp>
          <p:nvSpPr>
            <p:cNvPr id="15" name="TextBox 15"/>
            <p:cNvSpPr txBox="1"/>
            <p:nvPr/>
          </p:nvSpPr>
          <p:spPr>
            <a:xfrm>
              <a:off x="0" y="-47625"/>
              <a:ext cx="957582" cy="601619"/>
            </a:xfrm>
            <a:prstGeom prst="rect">
              <a:avLst/>
            </a:prstGeom>
          </p:spPr>
          <p:txBody>
            <a:bodyPr lIns="50800" tIns="50800" rIns="50800" bIns="50800" rtlCol="0" anchor="ctr"/>
            <a:lstStyle/>
            <a:p>
              <a:pPr algn="l">
                <a:lnSpc>
                  <a:spcPts val="4199"/>
                </a:lnSpc>
              </a:pPr>
              <a:r>
                <a:rPr lang="en-US" sz="2999">
                  <a:solidFill>
                    <a:srgbClr val="FFFFFF"/>
                  </a:solidFill>
                  <a:latin typeface="Faustina"/>
                  <a:ea typeface="Faustina"/>
                  <a:cs typeface="Faustina"/>
                  <a:sym typeface="Faustina"/>
                </a:rPr>
                <a:t> Nguyễn Hữu Thắng</a:t>
              </a:r>
            </a:p>
            <a:p>
              <a:pPr algn="l">
                <a:lnSpc>
                  <a:spcPts val="4199"/>
                </a:lnSpc>
              </a:pPr>
              <a:r>
                <a:rPr lang="en-US" sz="2999">
                  <a:solidFill>
                    <a:srgbClr val="FFFFFF"/>
                  </a:solidFill>
                  <a:latin typeface="Faustina"/>
                  <a:ea typeface="Faustina"/>
                  <a:cs typeface="Faustina"/>
                  <a:sym typeface="Faustina"/>
                </a:rPr>
                <a:t> Nguyễn Hương Giang</a:t>
              </a:r>
            </a:p>
            <a:p>
              <a:pPr algn="l">
                <a:lnSpc>
                  <a:spcPts val="4199"/>
                </a:lnSpc>
              </a:pPr>
              <a:r>
                <a:rPr lang="en-US" sz="2999">
                  <a:solidFill>
                    <a:srgbClr val="FFFFFF"/>
                  </a:solidFill>
                  <a:latin typeface="Faustina"/>
                  <a:ea typeface="Faustina"/>
                  <a:cs typeface="Faustina"/>
                  <a:sym typeface="Faustina"/>
                </a:rPr>
                <a:t> Bùi Thị Mai</a:t>
              </a:r>
            </a:p>
          </p:txBody>
        </p:sp>
      </p:grpSp>
      <p:sp>
        <p:nvSpPr>
          <p:cNvPr id="16" name="AutoShape 16"/>
          <p:cNvSpPr/>
          <p:nvPr/>
        </p:nvSpPr>
        <p:spPr>
          <a:xfrm flipV="1">
            <a:off x="-377811" y="9666242"/>
            <a:ext cx="6183024" cy="0"/>
          </a:xfrm>
          <a:prstGeom prst="line">
            <a:avLst/>
          </a:prstGeom>
          <a:ln w="19050" cap="flat">
            <a:solidFill>
              <a:srgbClr val="000000"/>
            </a:solidFill>
            <a:prstDash val="solid"/>
            <a:headEnd type="none" w="sm" len="sm"/>
            <a:tailEnd type="none" w="sm" len="sm"/>
          </a:ln>
        </p:spPr>
      </p:sp>
      <p:sp>
        <p:nvSpPr>
          <p:cNvPr id="17" name="AutoShape 17"/>
          <p:cNvSpPr/>
          <p:nvPr/>
        </p:nvSpPr>
        <p:spPr>
          <a:xfrm>
            <a:off x="-1085045" y="9253538"/>
            <a:ext cx="4039061" cy="9525"/>
          </a:xfrm>
          <a:prstGeom prst="line">
            <a:avLst/>
          </a:prstGeom>
          <a:ln w="19050" cap="flat">
            <a:solidFill>
              <a:srgbClr val="000000"/>
            </a:solidFill>
            <a:prstDash val="solid"/>
            <a:headEnd type="none" w="sm" len="sm"/>
            <a:tailEnd type="none" w="sm" len="sm"/>
          </a:ln>
        </p:spPr>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E9E2"/>
        </a:solidFill>
        <a:effectLst/>
      </p:bgPr>
    </p:bg>
    <p:spTree>
      <p:nvGrpSpPr>
        <p:cNvPr id="1" name=""/>
        <p:cNvGrpSpPr/>
        <p:nvPr/>
      </p:nvGrpSpPr>
      <p:grpSpPr>
        <a:xfrm>
          <a:off x="0" y="0"/>
          <a:ext cx="0" cy="0"/>
          <a:chOff x="0" y="0"/>
          <a:chExt cx="0" cy="0"/>
        </a:xfrm>
      </p:grpSpPr>
      <p:sp>
        <p:nvSpPr>
          <p:cNvPr id="2" name="Freeform 2"/>
          <p:cNvSpPr/>
          <p:nvPr/>
        </p:nvSpPr>
        <p:spPr>
          <a:xfrm>
            <a:off x="6831788" y="482088"/>
            <a:ext cx="4624425" cy="4570652"/>
          </a:xfrm>
          <a:custGeom>
            <a:avLst/>
            <a:gdLst/>
            <a:ahLst/>
            <a:cxnLst/>
            <a:rect l="l" t="t" r="r" b="b"/>
            <a:pathLst>
              <a:path w="4624425" h="4570652">
                <a:moveTo>
                  <a:pt x="0" y="0"/>
                </a:moveTo>
                <a:lnTo>
                  <a:pt x="4624424" y="0"/>
                </a:lnTo>
                <a:lnTo>
                  <a:pt x="4624424" y="4570652"/>
                </a:lnTo>
                <a:lnTo>
                  <a:pt x="0" y="4570652"/>
                </a:lnTo>
                <a:lnTo>
                  <a:pt x="0" y="0"/>
                </a:lnTo>
                <a:close/>
              </a:path>
            </a:pathLst>
          </a:custGeom>
          <a:blipFill>
            <a:blip r:embed="rId2"/>
            <a:stretch>
              <a:fillRect/>
            </a:stretch>
          </a:blipFill>
        </p:spPr>
      </p:sp>
      <p:sp>
        <p:nvSpPr>
          <p:cNvPr id="3" name="Freeform 3"/>
          <p:cNvSpPr/>
          <p:nvPr/>
        </p:nvSpPr>
        <p:spPr>
          <a:xfrm>
            <a:off x="12008662" y="438193"/>
            <a:ext cx="4614547" cy="4614547"/>
          </a:xfrm>
          <a:custGeom>
            <a:avLst/>
            <a:gdLst/>
            <a:ahLst/>
            <a:cxnLst/>
            <a:rect l="l" t="t" r="r" b="b"/>
            <a:pathLst>
              <a:path w="4614547" h="4614547">
                <a:moveTo>
                  <a:pt x="0" y="0"/>
                </a:moveTo>
                <a:lnTo>
                  <a:pt x="4614548" y="0"/>
                </a:lnTo>
                <a:lnTo>
                  <a:pt x="4614548" y="4614547"/>
                </a:lnTo>
                <a:lnTo>
                  <a:pt x="0" y="4614547"/>
                </a:lnTo>
                <a:lnTo>
                  <a:pt x="0" y="0"/>
                </a:lnTo>
                <a:close/>
              </a:path>
            </a:pathLst>
          </a:custGeom>
          <a:blipFill>
            <a:blip r:embed="rId3"/>
            <a:stretch>
              <a:fillRect/>
            </a:stretch>
          </a:blipFill>
        </p:spPr>
      </p:sp>
      <p:sp>
        <p:nvSpPr>
          <p:cNvPr id="4" name="Freeform 4"/>
          <p:cNvSpPr/>
          <p:nvPr/>
        </p:nvSpPr>
        <p:spPr>
          <a:xfrm>
            <a:off x="6831788" y="5213291"/>
            <a:ext cx="4624425" cy="4613569"/>
          </a:xfrm>
          <a:custGeom>
            <a:avLst/>
            <a:gdLst/>
            <a:ahLst/>
            <a:cxnLst/>
            <a:rect l="l" t="t" r="r" b="b"/>
            <a:pathLst>
              <a:path w="4624425" h="4613569">
                <a:moveTo>
                  <a:pt x="0" y="0"/>
                </a:moveTo>
                <a:lnTo>
                  <a:pt x="4624424" y="0"/>
                </a:lnTo>
                <a:lnTo>
                  <a:pt x="4624424" y="4613569"/>
                </a:lnTo>
                <a:lnTo>
                  <a:pt x="0" y="4613569"/>
                </a:lnTo>
                <a:lnTo>
                  <a:pt x="0" y="0"/>
                </a:lnTo>
                <a:close/>
              </a:path>
            </a:pathLst>
          </a:custGeom>
          <a:blipFill>
            <a:blip r:embed="rId4"/>
            <a:stretch>
              <a:fillRect/>
            </a:stretch>
          </a:blipFill>
        </p:spPr>
      </p:sp>
      <p:sp>
        <p:nvSpPr>
          <p:cNvPr id="5" name="Freeform 5"/>
          <p:cNvSpPr/>
          <p:nvPr/>
        </p:nvSpPr>
        <p:spPr>
          <a:xfrm>
            <a:off x="12008662" y="5213291"/>
            <a:ext cx="4646135" cy="4613569"/>
          </a:xfrm>
          <a:custGeom>
            <a:avLst/>
            <a:gdLst/>
            <a:ahLst/>
            <a:cxnLst/>
            <a:rect l="l" t="t" r="r" b="b"/>
            <a:pathLst>
              <a:path w="4646135" h="4613569">
                <a:moveTo>
                  <a:pt x="0" y="0"/>
                </a:moveTo>
                <a:lnTo>
                  <a:pt x="4646136" y="0"/>
                </a:lnTo>
                <a:lnTo>
                  <a:pt x="4646136" y="4613569"/>
                </a:lnTo>
                <a:lnTo>
                  <a:pt x="0" y="4613569"/>
                </a:lnTo>
                <a:lnTo>
                  <a:pt x="0" y="0"/>
                </a:lnTo>
                <a:close/>
              </a:path>
            </a:pathLst>
          </a:custGeom>
          <a:blipFill>
            <a:blip r:embed="rId5"/>
            <a:stretch>
              <a:fillRect/>
            </a:stretch>
          </a:blipFill>
        </p:spPr>
      </p:sp>
      <p:sp>
        <p:nvSpPr>
          <p:cNvPr id="6" name="Freeform 6"/>
          <p:cNvSpPr/>
          <p:nvPr/>
        </p:nvSpPr>
        <p:spPr>
          <a:xfrm>
            <a:off x="1592373" y="5213291"/>
            <a:ext cx="4687981" cy="4613569"/>
          </a:xfrm>
          <a:custGeom>
            <a:avLst/>
            <a:gdLst/>
            <a:ahLst/>
            <a:cxnLst/>
            <a:rect l="l" t="t" r="r" b="b"/>
            <a:pathLst>
              <a:path w="4687981" h="4613569">
                <a:moveTo>
                  <a:pt x="0" y="0"/>
                </a:moveTo>
                <a:lnTo>
                  <a:pt x="4687981" y="0"/>
                </a:lnTo>
                <a:lnTo>
                  <a:pt x="4687981" y="4613569"/>
                </a:lnTo>
                <a:lnTo>
                  <a:pt x="0" y="4613569"/>
                </a:lnTo>
                <a:lnTo>
                  <a:pt x="0" y="0"/>
                </a:lnTo>
                <a:close/>
              </a:path>
            </a:pathLst>
          </a:custGeom>
          <a:blipFill>
            <a:blip r:embed="rId6"/>
            <a:stretch>
              <a:fillRect/>
            </a:stretch>
          </a:blipFill>
        </p:spPr>
      </p:sp>
      <p:sp>
        <p:nvSpPr>
          <p:cNvPr id="7" name="TextBox 7"/>
          <p:cNvSpPr txBox="1"/>
          <p:nvPr/>
        </p:nvSpPr>
        <p:spPr>
          <a:xfrm>
            <a:off x="1685573" y="2092645"/>
            <a:ext cx="3930831" cy="1349537"/>
          </a:xfrm>
          <a:prstGeom prst="rect">
            <a:avLst/>
          </a:prstGeom>
        </p:spPr>
        <p:txBody>
          <a:bodyPr lIns="0" tIns="0" rIns="0" bIns="0" rtlCol="0" anchor="t">
            <a:spAutoFit/>
          </a:bodyPr>
          <a:lstStyle/>
          <a:p>
            <a:pPr algn="l">
              <a:lnSpc>
                <a:spcPts val="5600"/>
              </a:lnSpc>
            </a:pPr>
            <a:r>
              <a:rPr lang="en-US" sz="3500" spc="70" dirty="0" err="1">
                <a:solidFill>
                  <a:srgbClr val="343232"/>
                </a:solidFill>
                <a:latin typeface="Faustina"/>
                <a:ea typeface="Faustina"/>
                <a:cs typeface="Faustina"/>
                <a:sym typeface="Faustina"/>
              </a:rPr>
              <a:t>Ảnh</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kết</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quả</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sau</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khi</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nhận</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diện</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đối</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tượng</a:t>
            </a:r>
            <a:endParaRPr lang="en-US" sz="3500" spc="70" dirty="0">
              <a:solidFill>
                <a:srgbClr val="343232"/>
              </a:solidFill>
              <a:latin typeface="Faustina"/>
              <a:ea typeface="Faustina"/>
              <a:cs typeface="Faustina"/>
              <a:sym typeface="Faustina"/>
            </a:endParaRP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E9E2"/>
        </a:solidFill>
        <a:effectLst/>
      </p:bgPr>
    </p:bg>
    <p:spTree>
      <p:nvGrpSpPr>
        <p:cNvPr id="1" name=""/>
        <p:cNvGrpSpPr/>
        <p:nvPr/>
      </p:nvGrpSpPr>
      <p:grpSpPr>
        <a:xfrm>
          <a:off x="0" y="0"/>
          <a:ext cx="0" cy="0"/>
          <a:chOff x="0" y="0"/>
          <a:chExt cx="0" cy="0"/>
        </a:xfrm>
      </p:grpSpPr>
      <p:sp>
        <p:nvSpPr>
          <p:cNvPr id="2" name="TextBox 2"/>
          <p:cNvSpPr txBox="1"/>
          <p:nvPr/>
        </p:nvSpPr>
        <p:spPr>
          <a:xfrm>
            <a:off x="2206828" y="2400404"/>
            <a:ext cx="13797787" cy="5658408"/>
          </a:xfrm>
          <a:prstGeom prst="rect">
            <a:avLst/>
          </a:prstGeom>
        </p:spPr>
        <p:txBody>
          <a:bodyPr lIns="0" tIns="0" rIns="0" bIns="0" rtlCol="0" anchor="t">
            <a:spAutoFit/>
          </a:bodyPr>
          <a:lstStyle/>
          <a:p>
            <a:pPr marL="755651" lvl="1" indent="-377825" algn="just">
              <a:lnSpc>
                <a:spcPts val="5600"/>
              </a:lnSpc>
              <a:buFont typeface="Arial"/>
              <a:buChar char="•"/>
            </a:pPr>
            <a:r>
              <a:rPr lang="en-US" sz="3500" spc="70" dirty="0" err="1">
                <a:solidFill>
                  <a:srgbClr val="343232"/>
                </a:solidFill>
                <a:latin typeface="Faustina"/>
                <a:ea typeface="Faustina"/>
                <a:cs typeface="Faustina"/>
                <a:sym typeface="Faustina"/>
              </a:rPr>
              <a:t>Mô</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hình</a:t>
            </a:r>
            <a:r>
              <a:rPr lang="en-US" sz="3500" spc="70" dirty="0">
                <a:solidFill>
                  <a:srgbClr val="343232"/>
                </a:solidFill>
                <a:latin typeface="Faustina"/>
                <a:ea typeface="Faustina"/>
                <a:cs typeface="Faustina"/>
                <a:sym typeface="Faustina"/>
              </a:rPr>
              <a:t> YOLOv5 </a:t>
            </a:r>
            <a:r>
              <a:rPr lang="en-US" sz="3500" spc="70" dirty="0" err="1">
                <a:solidFill>
                  <a:srgbClr val="343232"/>
                </a:solidFill>
                <a:latin typeface="Faustina"/>
                <a:ea typeface="Faustina"/>
                <a:cs typeface="Faustina"/>
                <a:sym typeface="Faustina"/>
              </a:rPr>
              <a:t>đã</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được</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huấn</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luyện</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với</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độ</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chính</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xác</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cao</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đạt</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được</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kết</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quả</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tốt</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trên</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tập</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dữ</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liệu</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thử</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nghiệm</a:t>
            </a:r>
            <a:r>
              <a:rPr lang="en-US" sz="3500" spc="70" dirty="0">
                <a:solidFill>
                  <a:srgbClr val="343232"/>
                </a:solidFill>
                <a:latin typeface="Faustina"/>
                <a:ea typeface="Faustina"/>
                <a:cs typeface="Faustina"/>
                <a:sym typeface="Faustina"/>
              </a:rPr>
              <a:t>.</a:t>
            </a:r>
          </a:p>
          <a:p>
            <a:pPr marL="755651" lvl="1" indent="-377825" algn="just">
              <a:lnSpc>
                <a:spcPts val="5600"/>
              </a:lnSpc>
              <a:buFont typeface="Arial"/>
              <a:buChar char="•"/>
            </a:pPr>
            <a:r>
              <a:rPr lang="en-US" sz="3500" spc="70" dirty="0" err="1">
                <a:solidFill>
                  <a:srgbClr val="343232"/>
                </a:solidFill>
                <a:latin typeface="Faustina"/>
                <a:ea typeface="Faustina"/>
                <a:cs typeface="Faustina"/>
                <a:sym typeface="Faustina"/>
              </a:rPr>
              <a:t>Hệ</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thống</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có</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khả</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năng</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nhận</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diện</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chính</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xác</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các</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loại</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cây</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được</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gán</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nhãn</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trong</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tập</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dữ</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liệu</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huấn</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luyện</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kể</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cả</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trong</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điều</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kiện</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ánh</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sáng</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và</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góc</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nhìn</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khác</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nhau</a:t>
            </a:r>
            <a:r>
              <a:rPr lang="en-US" sz="3500" spc="70" dirty="0">
                <a:solidFill>
                  <a:srgbClr val="343232"/>
                </a:solidFill>
                <a:latin typeface="Faustina"/>
                <a:ea typeface="Faustina"/>
                <a:cs typeface="Faustina"/>
                <a:sym typeface="Faustina"/>
              </a:rPr>
              <a:t>.</a:t>
            </a:r>
          </a:p>
          <a:p>
            <a:pPr marL="755651" lvl="1" indent="-377825" algn="just">
              <a:lnSpc>
                <a:spcPts val="5600"/>
              </a:lnSpc>
              <a:buFont typeface="Arial"/>
              <a:buChar char="•"/>
            </a:pPr>
            <a:r>
              <a:rPr lang="en-US" sz="3500" spc="70" dirty="0" err="1">
                <a:solidFill>
                  <a:srgbClr val="343232"/>
                </a:solidFill>
                <a:latin typeface="Faustina"/>
                <a:ea typeface="Faustina"/>
                <a:cs typeface="Faustina"/>
                <a:sym typeface="Faustina"/>
              </a:rPr>
              <a:t>Kết</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quả</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đánh</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giá</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thông</a:t>
            </a:r>
            <a:r>
              <a:rPr lang="en-US" sz="3500" spc="70" dirty="0">
                <a:solidFill>
                  <a:srgbClr val="343232"/>
                </a:solidFill>
                <a:latin typeface="Faustina"/>
                <a:ea typeface="Faustina"/>
                <a:cs typeface="Faustina"/>
                <a:sym typeface="Faustina"/>
              </a:rPr>
              <a:t> qua </a:t>
            </a:r>
            <a:r>
              <a:rPr lang="en-US" sz="3500" spc="70" dirty="0" err="1">
                <a:solidFill>
                  <a:srgbClr val="343232"/>
                </a:solidFill>
                <a:latin typeface="Faustina"/>
                <a:ea typeface="Faustina"/>
                <a:cs typeface="Faustina"/>
                <a:sym typeface="Faustina"/>
              </a:rPr>
              <a:t>các</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chỉ</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số</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như</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mAP</a:t>
            </a:r>
            <a:r>
              <a:rPr lang="en-US" sz="3500" spc="70" dirty="0">
                <a:solidFill>
                  <a:srgbClr val="343232"/>
                </a:solidFill>
                <a:latin typeface="Faustina"/>
                <a:ea typeface="Faustina"/>
                <a:cs typeface="Faustina"/>
                <a:sym typeface="Faustina"/>
              </a:rPr>
              <a:t> (mean Average Precision) </a:t>
            </a:r>
            <a:r>
              <a:rPr lang="en-US" sz="3500" spc="70" dirty="0" err="1">
                <a:solidFill>
                  <a:srgbClr val="343232"/>
                </a:solidFill>
                <a:latin typeface="Faustina"/>
                <a:ea typeface="Faustina"/>
                <a:cs typeface="Faustina"/>
                <a:sym typeface="Faustina"/>
              </a:rPr>
              <a:t>và</a:t>
            </a:r>
            <a:r>
              <a:rPr lang="en-US" sz="3500" spc="70" dirty="0">
                <a:solidFill>
                  <a:srgbClr val="343232"/>
                </a:solidFill>
                <a:latin typeface="Faustina"/>
                <a:ea typeface="Faustina"/>
                <a:cs typeface="Faustina"/>
                <a:sym typeface="Faustina"/>
              </a:rPr>
              <a:t> loss function </a:t>
            </a:r>
            <a:r>
              <a:rPr lang="en-US" sz="3500" spc="70" dirty="0" err="1">
                <a:solidFill>
                  <a:srgbClr val="343232"/>
                </a:solidFill>
                <a:latin typeface="Faustina"/>
                <a:ea typeface="Faustina"/>
                <a:cs typeface="Faustina"/>
                <a:sym typeface="Faustina"/>
              </a:rPr>
              <a:t>cho</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thấy</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hiệu</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suất</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mô</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hình</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ổn</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định</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và</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có</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thể</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cải</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thiện</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thêm</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bằng</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cách</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mở</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rộng</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tập</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dữ</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liệu</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huấn</a:t>
            </a:r>
            <a:r>
              <a:rPr lang="en-US" sz="3500" spc="70" dirty="0">
                <a:solidFill>
                  <a:srgbClr val="343232"/>
                </a:solidFill>
                <a:latin typeface="Faustina"/>
                <a:ea typeface="Faustina"/>
                <a:cs typeface="Faustina"/>
                <a:sym typeface="Faustina"/>
              </a:rPr>
              <a:t> </a:t>
            </a:r>
            <a:r>
              <a:rPr lang="en-US" sz="3500" spc="70" dirty="0" err="1">
                <a:solidFill>
                  <a:srgbClr val="343232"/>
                </a:solidFill>
                <a:latin typeface="Faustina"/>
                <a:ea typeface="Faustina"/>
                <a:cs typeface="Faustina"/>
                <a:sym typeface="Faustina"/>
              </a:rPr>
              <a:t>luyện</a:t>
            </a:r>
            <a:r>
              <a:rPr lang="en-US" sz="3500" spc="70" dirty="0">
                <a:solidFill>
                  <a:srgbClr val="343232"/>
                </a:solidFill>
                <a:latin typeface="Faustina"/>
                <a:ea typeface="Faustina"/>
                <a:cs typeface="Faustina"/>
                <a:sym typeface="Faustina"/>
              </a:rPr>
              <a:t>.</a:t>
            </a:r>
          </a:p>
        </p:txBody>
      </p:sp>
      <p:sp>
        <p:nvSpPr>
          <p:cNvPr id="3" name="TextBox 3"/>
          <p:cNvSpPr txBox="1"/>
          <p:nvPr/>
        </p:nvSpPr>
        <p:spPr>
          <a:xfrm>
            <a:off x="2394558" y="967106"/>
            <a:ext cx="15893442" cy="995653"/>
          </a:xfrm>
          <a:prstGeom prst="rect">
            <a:avLst/>
          </a:prstGeom>
        </p:spPr>
        <p:txBody>
          <a:bodyPr lIns="0" tIns="0" rIns="0" bIns="0" rtlCol="0" anchor="t">
            <a:spAutoFit/>
          </a:bodyPr>
          <a:lstStyle/>
          <a:p>
            <a:pPr algn="l">
              <a:lnSpc>
                <a:spcPts val="8119"/>
              </a:lnSpc>
            </a:pPr>
            <a:r>
              <a:rPr lang="en-US" sz="5799" spc="115">
                <a:solidFill>
                  <a:srgbClr val="343232"/>
                </a:solidFill>
                <a:latin typeface="Faustina"/>
                <a:ea typeface="Faustina"/>
                <a:cs typeface="Faustina"/>
                <a:sym typeface="Faustina"/>
              </a:rPr>
              <a:t>Tổng kết</a:t>
            </a:r>
          </a:p>
        </p:txBody>
      </p:sp>
      <p:grpSp>
        <p:nvGrpSpPr>
          <p:cNvPr id="4" name="Group 4"/>
          <p:cNvGrpSpPr/>
          <p:nvPr/>
        </p:nvGrpSpPr>
        <p:grpSpPr>
          <a:xfrm>
            <a:off x="1028700" y="1028700"/>
            <a:ext cx="1178128" cy="949641"/>
            <a:chOff x="0" y="0"/>
            <a:chExt cx="310289" cy="250111"/>
          </a:xfrm>
        </p:grpSpPr>
        <p:sp>
          <p:nvSpPr>
            <p:cNvPr id="5" name="Freeform 5"/>
            <p:cNvSpPr/>
            <p:nvPr/>
          </p:nvSpPr>
          <p:spPr>
            <a:xfrm>
              <a:off x="0" y="0"/>
              <a:ext cx="310289" cy="250111"/>
            </a:xfrm>
            <a:custGeom>
              <a:avLst/>
              <a:gdLst/>
              <a:ahLst/>
              <a:cxnLst/>
              <a:rect l="l" t="t" r="r" b="b"/>
              <a:pathLst>
                <a:path w="310289" h="250111">
                  <a:moveTo>
                    <a:pt x="125056" y="0"/>
                  </a:moveTo>
                  <a:lnTo>
                    <a:pt x="185233" y="0"/>
                  </a:lnTo>
                  <a:cubicBezTo>
                    <a:pt x="254300" y="0"/>
                    <a:pt x="310289" y="55989"/>
                    <a:pt x="310289" y="125056"/>
                  </a:cubicBezTo>
                  <a:lnTo>
                    <a:pt x="310289" y="125056"/>
                  </a:lnTo>
                  <a:cubicBezTo>
                    <a:pt x="310289" y="158222"/>
                    <a:pt x="297113" y="190031"/>
                    <a:pt x="273661" y="213483"/>
                  </a:cubicBezTo>
                  <a:cubicBezTo>
                    <a:pt x="250208" y="236936"/>
                    <a:pt x="218400" y="250111"/>
                    <a:pt x="185233" y="250111"/>
                  </a:cubicBezTo>
                  <a:lnTo>
                    <a:pt x="125056" y="250111"/>
                  </a:lnTo>
                  <a:cubicBezTo>
                    <a:pt x="55989" y="250111"/>
                    <a:pt x="0" y="194122"/>
                    <a:pt x="0" y="125056"/>
                  </a:cubicBezTo>
                  <a:lnTo>
                    <a:pt x="0" y="125056"/>
                  </a:lnTo>
                  <a:cubicBezTo>
                    <a:pt x="0" y="55989"/>
                    <a:pt x="55989" y="0"/>
                    <a:pt x="125056" y="0"/>
                  </a:cubicBezTo>
                  <a:close/>
                </a:path>
              </a:pathLst>
            </a:custGeom>
            <a:solidFill>
              <a:srgbClr val="DD8B8B"/>
            </a:solidFill>
          </p:spPr>
        </p:sp>
        <p:sp>
          <p:nvSpPr>
            <p:cNvPr id="6" name="TextBox 6"/>
            <p:cNvSpPr txBox="1"/>
            <p:nvPr/>
          </p:nvSpPr>
          <p:spPr>
            <a:xfrm>
              <a:off x="0" y="-104775"/>
              <a:ext cx="310289" cy="354886"/>
            </a:xfrm>
            <a:prstGeom prst="rect">
              <a:avLst/>
            </a:prstGeom>
          </p:spPr>
          <p:txBody>
            <a:bodyPr lIns="50800" tIns="50800" rIns="50800" bIns="50800" rtlCol="0" anchor="ctr"/>
            <a:lstStyle/>
            <a:p>
              <a:pPr algn="ctr">
                <a:lnSpc>
                  <a:spcPts val="6299"/>
                </a:lnSpc>
              </a:pPr>
              <a:r>
                <a:rPr lang="en-US" sz="4499">
                  <a:solidFill>
                    <a:srgbClr val="000000"/>
                  </a:solidFill>
                  <a:latin typeface="Catchy Mager"/>
                  <a:ea typeface="Catchy Mager"/>
                  <a:cs typeface="Catchy Mager"/>
                  <a:sym typeface="Catchy Mager"/>
                </a:rPr>
                <a:t>05</a:t>
              </a:r>
            </a:p>
          </p:txBody>
        </p:sp>
      </p:gr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E9E2"/>
        </a:solidFill>
        <a:effectLst/>
      </p:bgPr>
    </p:bg>
    <p:spTree>
      <p:nvGrpSpPr>
        <p:cNvPr id="1" name=""/>
        <p:cNvGrpSpPr/>
        <p:nvPr/>
      </p:nvGrpSpPr>
      <p:grpSpPr>
        <a:xfrm>
          <a:off x="0" y="0"/>
          <a:ext cx="0" cy="0"/>
          <a:chOff x="0" y="0"/>
          <a:chExt cx="0" cy="0"/>
        </a:xfrm>
      </p:grpSpPr>
      <p:sp>
        <p:nvSpPr>
          <p:cNvPr id="2" name="TextBox 2"/>
          <p:cNvSpPr txBox="1"/>
          <p:nvPr/>
        </p:nvSpPr>
        <p:spPr>
          <a:xfrm>
            <a:off x="1648233" y="3303289"/>
            <a:ext cx="14991535" cy="1377949"/>
          </a:xfrm>
          <a:prstGeom prst="rect">
            <a:avLst/>
          </a:prstGeom>
        </p:spPr>
        <p:txBody>
          <a:bodyPr lIns="0" tIns="0" rIns="0" bIns="0" rtlCol="0" anchor="t">
            <a:spAutoFit/>
          </a:bodyPr>
          <a:lstStyle/>
          <a:p>
            <a:pPr algn="ctr">
              <a:lnSpc>
                <a:spcPts val="11200"/>
              </a:lnSpc>
            </a:pPr>
            <a:r>
              <a:rPr lang="en-US" sz="8000" spc="160">
                <a:solidFill>
                  <a:srgbClr val="343232"/>
                </a:solidFill>
                <a:latin typeface="Breathing"/>
                <a:ea typeface="Breathing"/>
                <a:cs typeface="Breathing"/>
                <a:sym typeface="Breathing"/>
              </a:rPr>
              <a:t>Thank You!</a:t>
            </a:r>
          </a:p>
        </p:txBody>
      </p:sp>
      <p:sp>
        <p:nvSpPr>
          <p:cNvPr id="3" name="TextBox 3"/>
          <p:cNvSpPr txBox="1"/>
          <p:nvPr/>
        </p:nvSpPr>
        <p:spPr>
          <a:xfrm>
            <a:off x="1648233" y="5019675"/>
            <a:ext cx="14991535" cy="1038225"/>
          </a:xfrm>
          <a:prstGeom prst="rect">
            <a:avLst/>
          </a:prstGeom>
        </p:spPr>
        <p:txBody>
          <a:bodyPr lIns="0" tIns="0" rIns="0" bIns="0" rtlCol="0" anchor="t">
            <a:spAutoFit/>
          </a:bodyPr>
          <a:lstStyle/>
          <a:p>
            <a:pPr algn="ctr">
              <a:lnSpc>
                <a:spcPts val="8400"/>
              </a:lnSpc>
            </a:pPr>
            <a:r>
              <a:rPr lang="en-US" sz="6000" i="1" spc="120">
                <a:solidFill>
                  <a:srgbClr val="343232"/>
                </a:solidFill>
                <a:latin typeface="Faustina Italics"/>
                <a:ea typeface="Faustina Italics"/>
                <a:cs typeface="Faustina Italics"/>
                <a:sym typeface="Faustina Italics"/>
              </a:rPr>
              <a:t>Cảm ơn thầy và các bạn đã lắng nghe!</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9E2"/>
        </a:solidFill>
        <a:effectLst/>
      </p:bgPr>
    </p:bg>
    <p:spTree>
      <p:nvGrpSpPr>
        <p:cNvPr id="1" name=""/>
        <p:cNvGrpSpPr/>
        <p:nvPr/>
      </p:nvGrpSpPr>
      <p:grpSpPr>
        <a:xfrm>
          <a:off x="0" y="0"/>
          <a:ext cx="0" cy="0"/>
          <a:chOff x="0" y="0"/>
          <a:chExt cx="0" cy="0"/>
        </a:xfrm>
      </p:grpSpPr>
      <p:sp>
        <p:nvSpPr>
          <p:cNvPr id="2" name="AutoShape 2"/>
          <p:cNvSpPr/>
          <p:nvPr/>
        </p:nvSpPr>
        <p:spPr>
          <a:xfrm>
            <a:off x="0" y="6095904"/>
            <a:ext cx="18288000" cy="0"/>
          </a:xfrm>
          <a:prstGeom prst="line">
            <a:avLst/>
          </a:prstGeom>
          <a:ln w="19050" cap="flat">
            <a:solidFill>
              <a:srgbClr val="000000"/>
            </a:solidFill>
            <a:prstDash val="solid"/>
            <a:headEnd type="none" w="sm" len="sm"/>
            <a:tailEnd type="none" w="sm" len="sm"/>
          </a:ln>
        </p:spPr>
      </p:sp>
      <p:grpSp>
        <p:nvGrpSpPr>
          <p:cNvPr id="3" name="Group 3"/>
          <p:cNvGrpSpPr/>
          <p:nvPr/>
        </p:nvGrpSpPr>
        <p:grpSpPr>
          <a:xfrm>
            <a:off x="12029703" y="5997946"/>
            <a:ext cx="195915" cy="19591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5" name="TextBox 5"/>
            <p:cNvSpPr txBox="1"/>
            <p:nvPr/>
          </p:nvSpPr>
          <p:spPr>
            <a:xfrm>
              <a:off x="76200" y="133350"/>
              <a:ext cx="660400" cy="603250"/>
            </a:xfrm>
            <a:prstGeom prst="rect">
              <a:avLst/>
            </a:prstGeom>
          </p:spPr>
          <p:txBody>
            <a:bodyPr lIns="50800" tIns="50800" rIns="50800" bIns="50800" rtlCol="0" anchor="ctr"/>
            <a:lstStyle/>
            <a:p>
              <a:pPr algn="ctr">
                <a:lnSpc>
                  <a:spcPts val="2450"/>
                </a:lnSpc>
              </a:pPr>
              <a:endParaRPr/>
            </a:p>
          </p:txBody>
        </p:sp>
      </p:grpSp>
      <p:sp>
        <p:nvSpPr>
          <p:cNvPr id="6" name="TextBox 6"/>
          <p:cNvSpPr txBox="1"/>
          <p:nvPr/>
        </p:nvSpPr>
        <p:spPr>
          <a:xfrm>
            <a:off x="1566124" y="4255135"/>
            <a:ext cx="3208791" cy="888365"/>
          </a:xfrm>
          <a:prstGeom prst="rect">
            <a:avLst/>
          </a:prstGeom>
        </p:spPr>
        <p:txBody>
          <a:bodyPr lIns="0" tIns="0" rIns="0" bIns="0" rtlCol="0" anchor="t">
            <a:spAutoFit/>
          </a:bodyPr>
          <a:lstStyle/>
          <a:p>
            <a:pPr algn="ctr">
              <a:lnSpc>
                <a:spcPts val="3430"/>
              </a:lnSpc>
            </a:pPr>
            <a:r>
              <a:rPr lang="en-US" sz="3500">
                <a:solidFill>
                  <a:srgbClr val="343232"/>
                </a:solidFill>
                <a:latin typeface="Faustina"/>
                <a:ea typeface="Faustina"/>
                <a:cs typeface="Faustina"/>
                <a:sym typeface="Faustina"/>
              </a:rPr>
              <a:t>Thu thập dữ liệu hình ảnh</a:t>
            </a:r>
          </a:p>
        </p:txBody>
      </p:sp>
      <p:sp>
        <p:nvSpPr>
          <p:cNvPr id="7" name="TextBox 7"/>
          <p:cNvSpPr txBox="1"/>
          <p:nvPr/>
        </p:nvSpPr>
        <p:spPr>
          <a:xfrm>
            <a:off x="4159074" y="7203511"/>
            <a:ext cx="3996371" cy="459739"/>
          </a:xfrm>
          <a:prstGeom prst="rect">
            <a:avLst/>
          </a:prstGeom>
        </p:spPr>
        <p:txBody>
          <a:bodyPr lIns="0" tIns="0" rIns="0" bIns="0" rtlCol="0" anchor="t">
            <a:spAutoFit/>
          </a:bodyPr>
          <a:lstStyle/>
          <a:p>
            <a:pPr algn="ctr">
              <a:lnSpc>
                <a:spcPts val="3429"/>
              </a:lnSpc>
            </a:pPr>
            <a:r>
              <a:rPr lang="en-US" sz="3499">
                <a:solidFill>
                  <a:srgbClr val="343232"/>
                </a:solidFill>
                <a:latin typeface="Faustina"/>
                <a:ea typeface="Faustina"/>
                <a:cs typeface="Faustina"/>
                <a:sym typeface="Faustina"/>
              </a:rPr>
              <a:t>Tiền xử lý dữ liệu</a:t>
            </a:r>
          </a:p>
        </p:txBody>
      </p:sp>
      <p:grpSp>
        <p:nvGrpSpPr>
          <p:cNvPr id="8" name="Group 8"/>
          <p:cNvGrpSpPr/>
          <p:nvPr/>
        </p:nvGrpSpPr>
        <p:grpSpPr>
          <a:xfrm>
            <a:off x="6059302" y="5997946"/>
            <a:ext cx="195915" cy="19591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0" name="TextBox 10"/>
            <p:cNvSpPr txBox="1"/>
            <p:nvPr/>
          </p:nvSpPr>
          <p:spPr>
            <a:xfrm>
              <a:off x="76200" y="133350"/>
              <a:ext cx="660400" cy="603250"/>
            </a:xfrm>
            <a:prstGeom prst="rect">
              <a:avLst/>
            </a:prstGeom>
          </p:spPr>
          <p:txBody>
            <a:bodyPr lIns="50800" tIns="50800" rIns="50800" bIns="50800" rtlCol="0" anchor="ctr"/>
            <a:lstStyle/>
            <a:p>
              <a:pPr algn="ctr">
                <a:lnSpc>
                  <a:spcPts val="2450"/>
                </a:lnSpc>
              </a:pPr>
              <a:endParaRPr/>
            </a:p>
          </p:txBody>
        </p:sp>
      </p:grpSp>
      <p:grpSp>
        <p:nvGrpSpPr>
          <p:cNvPr id="11" name="Group 11"/>
          <p:cNvGrpSpPr/>
          <p:nvPr/>
        </p:nvGrpSpPr>
        <p:grpSpPr>
          <a:xfrm>
            <a:off x="3072561" y="5986532"/>
            <a:ext cx="195915" cy="19591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3" name="TextBox 13"/>
            <p:cNvSpPr txBox="1"/>
            <p:nvPr/>
          </p:nvSpPr>
          <p:spPr>
            <a:xfrm>
              <a:off x="76200" y="133350"/>
              <a:ext cx="660400" cy="603250"/>
            </a:xfrm>
            <a:prstGeom prst="rect">
              <a:avLst/>
            </a:prstGeom>
          </p:spPr>
          <p:txBody>
            <a:bodyPr lIns="50800" tIns="50800" rIns="50800" bIns="50800" rtlCol="0" anchor="ctr"/>
            <a:lstStyle/>
            <a:p>
              <a:pPr algn="ctr">
                <a:lnSpc>
                  <a:spcPts val="2450"/>
                </a:lnSpc>
              </a:pPr>
              <a:endParaRPr/>
            </a:p>
          </p:txBody>
        </p:sp>
      </p:grpSp>
      <p:sp>
        <p:nvSpPr>
          <p:cNvPr id="14" name="TextBox 14"/>
          <p:cNvSpPr txBox="1"/>
          <p:nvPr/>
        </p:nvSpPr>
        <p:spPr>
          <a:xfrm>
            <a:off x="7153989" y="4469447"/>
            <a:ext cx="3784107" cy="459740"/>
          </a:xfrm>
          <a:prstGeom prst="rect">
            <a:avLst/>
          </a:prstGeom>
        </p:spPr>
        <p:txBody>
          <a:bodyPr lIns="0" tIns="0" rIns="0" bIns="0" rtlCol="0" anchor="t">
            <a:spAutoFit/>
          </a:bodyPr>
          <a:lstStyle/>
          <a:p>
            <a:pPr algn="ctr">
              <a:lnSpc>
                <a:spcPts val="3430"/>
              </a:lnSpc>
            </a:pPr>
            <a:r>
              <a:rPr lang="en-US" sz="3500">
                <a:solidFill>
                  <a:srgbClr val="343232"/>
                </a:solidFill>
                <a:latin typeface="Faustina"/>
                <a:ea typeface="Faustina"/>
                <a:cs typeface="Faustina"/>
                <a:sym typeface="Faustina"/>
              </a:rPr>
              <a:t>Gán nhãn dữ liệu</a:t>
            </a:r>
          </a:p>
        </p:txBody>
      </p:sp>
      <p:sp>
        <p:nvSpPr>
          <p:cNvPr id="15" name="TextBox 15"/>
          <p:cNvSpPr txBox="1"/>
          <p:nvPr/>
        </p:nvSpPr>
        <p:spPr>
          <a:xfrm>
            <a:off x="10031518" y="7092155"/>
            <a:ext cx="3996371" cy="1316989"/>
          </a:xfrm>
          <a:prstGeom prst="rect">
            <a:avLst/>
          </a:prstGeom>
        </p:spPr>
        <p:txBody>
          <a:bodyPr lIns="0" tIns="0" rIns="0" bIns="0" rtlCol="0" anchor="t">
            <a:spAutoFit/>
          </a:bodyPr>
          <a:lstStyle/>
          <a:p>
            <a:pPr algn="ctr">
              <a:lnSpc>
                <a:spcPts val="3429"/>
              </a:lnSpc>
            </a:pPr>
            <a:r>
              <a:rPr lang="en-US" sz="3499">
                <a:solidFill>
                  <a:srgbClr val="343232"/>
                </a:solidFill>
                <a:latin typeface="Faustina"/>
                <a:ea typeface="Faustina"/>
                <a:cs typeface="Faustina"/>
                <a:sym typeface="Faustina"/>
              </a:rPr>
              <a:t>Nhận diện cây với mô hình huấn luyện YOLOv5</a:t>
            </a:r>
          </a:p>
        </p:txBody>
      </p:sp>
      <p:grpSp>
        <p:nvGrpSpPr>
          <p:cNvPr id="16" name="Group 16"/>
          <p:cNvGrpSpPr/>
          <p:nvPr/>
        </p:nvGrpSpPr>
        <p:grpSpPr>
          <a:xfrm>
            <a:off x="9046042" y="5997946"/>
            <a:ext cx="195915" cy="19591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8" name="TextBox 18"/>
            <p:cNvSpPr txBox="1"/>
            <p:nvPr/>
          </p:nvSpPr>
          <p:spPr>
            <a:xfrm>
              <a:off x="76200" y="133350"/>
              <a:ext cx="660400" cy="603250"/>
            </a:xfrm>
            <a:prstGeom prst="rect">
              <a:avLst/>
            </a:prstGeom>
          </p:spPr>
          <p:txBody>
            <a:bodyPr lIns="50800" tIns="50800" rIns="50800" bIns="50800" rtlCol="0" anchor="ctr"/>
            <a:lstStyle/>
            <a:p>
              <a:pPr algn="ctr">
                <a:lnSpc>
                  <a:spcPts val="2450"/>
                </a:lnSpc>
              </a:pPr>
              <a:endParaRPr/>
            </a:p>
          </p:txBody>
        </p:sp>
      </p:grpSp>
      <p:grpSp>
        <p:nvGrpSpPr>
          <p:cNvPr id="19" name="Group 19"/>
          <p:cNvGrpSpPr/>
          <p:nvPr/>
        </p:nvGrpSpPr>
        <p:grpSpPr>
          <a:xfrm>
            <a:off x="15016444" y="5997946"/>
            <a:ext cx="195915" cy="19591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1" name="TextBox 21"/>
            <p:cNvSpPr txBox="1"/>
            <p:nvPr/>
          </p:nvSpPr>
          <p:spPr>
            <a:xfrm>
              <a:off x="76200" y="114300"/>
              <a:ext cx="660400" cy="622300"/>
            </a:xfrm>
            <a:prstGeom prst="rect">
              <a:avLst/>
            </a:prstGeom>
          </p:spPr>
          <p:txBody>
            <a:bodyPr lIns="50800" tIns="50800" rIns="50800" bIns="50800" rtlCol="0" anchor="ctr"/>
            <a:lstStyle/>
            <a:p>
              <a:pPr algn="ctr">
                <a:lnSpc>
                  <a:spcPts val="2450"/>
                </a:lnSpc>
              </a:pPr>
              <a:endParaRPr/>
            </a:p>
          </p:txBody>
        </p:sp>
      </p:grpSp>
      <p:grpSp>
        <p:nvGrpSpPr>
          <p:cNvPr id="22" name="Group 22"/>
          <p:cNvGrpSpPr/>
          <p:nvPr/>
        </p:nvGrpSpPr>
        <p:grpSpPr>
          <a:xfrm>
            <a:off x="-418027" y="1028700"/>
            <a:ext cx="13001757" cy="1188720"/>
            <a:chOff x="0" y="0"/>
            <a:chExt cx="3424331" cy="313079"/>
          </a:xfrm>
        </p:grpSpPr>
        <p:sp>
          <p:nvSpPr>
            <p:cNvPr id="23" name="Freeform 23"/>
            <p:cNvSpPr/>
            <p:nvPr/>
          </p:nvSpPr>
          <p:spPr>
            <a:xfrm>
              <a:off x="0" y="0"/>
              <a:ext cx="3424331" cy="313079"/>
            </a:xfrm>
            <a:custGeom>
              <a:avLst/>
              <a:gdLst/>
              <a:ahLst/>
              <a:cxnLst/>
              <a:rect l="l" t="t" r="r" b="b"/>
              <a:pathLst>
                <a:path w="3424331" h="313079">
                  <a:moveTo>
                    <a:pt x="30368" y="0"/>
                  </a:moveTo>
                  <a:lnTo>
                    <a:pt x="3393963" y="0"/>
                  </a:lnTo>
                  <a:cubicBezTo>
                    <a:pt x="3402017" y="0"/>
                    <a:pt x="3409741" y="3199"/>
                    <a:pt x="3415436" y="8895"/>
                  </a:cubicBezTo>
                  <a:cubicBezTo>
                    <a:pt x="3421131" y="14590"/>
                    <a:pt x="3424331" y="22314"/>
                    <a:pt x="3424331" y="30368"/>
                  </a:cubicBezTo>
                  <a:lnTo>
                    <a:pt x="3424331" y="282710"/>
                  </a:lnTo>
                  <a:cubicBezTo>
                    <a:pt x="3424331" y="290765"/>
                    <a:pt x="3421131" y="298489"/>
                    <a:pt x="3415436" y="304184"/>
                  </a:cubicBezTo>
                  <a:cubicBezTo>
                    <a:pt x="3409741" y="309879"/>
                    <a:pt x="3402017" y="313079"/>
                    <a:pt x="3393963" y="313079"/>
                  </a:cubicBezTo>
                  <a:lnTo>
                    <a:pt x="30368" y="313079"/>
                  </a:lnTo>
                  <a:cubicBezTo>
                    <a:pt x="22314" y="313079"/>
                    <a:pt x="14590" y="309879"/>
                    <a:pt x="8895" y="304184"/>
                  </a:cubicBezTo>
                  <a:cubicBezTo>
                    <a:pt x="3199" y="298489"/>
                    <a:pt x="0" y="290765"/>
                    <a:pt x="0" y="282710"/>
                  </a:cubicBezTo>
                  <a:lnTo>
                    <a:pt x="0" y="30368"/>
                  </a:lnTo>
                  <a:cubicBezTo>
                    <a:pt x="0" y="22314"/>
                    <a:pt x="3199" y="14590"/>
                    <a:pt x="8895" y="8895"/>
                  </a:cubicBezTo>
                  <a:cubicBezTo>
                    <a:pt x="14590" y="3199"/>
                    <a:pt x="22314" y="0"/>
                    <a:pt x="30368" y="0"/>
                  </a:cubicBezTo>
                  <a:close/>
                </a:path>
              </a:pathLst>
            </a:custGeom>
            <a:solidFill>
              <a:srgbClr val="B49786"/>
            </a:solidFill>
          </p:spPr>
        </p:sp>
        <p:sp>
          <p:nvSpPr>
            <p:cNvPr id="24" name="TextBox 24"/>
            <p:cNvSpPr txBox="1"/>
            <p:nvPr/>
          </p:nvSpPr>
          <p:spPr>
            <a:xfrm>
              <a:off x="0" y="-123825"/>
              <a:ext cx="3424331" cy="436904"/>
            </a:xfrm>
            <a:prstGeom prst="rect">
              <a:avLst/>
            </a:prstGeom>
          </p:spPr>
          <p:txBody>
            <a:bodyPr lIns="50800" tIns="50800" rIns="50800" bIns="50800" rtlCol="0" anchor="ctr"/>
            <a:lstStyle/>
            <a:p>
              <a:pPr algn="ctr">
                <a:lnSpc>
                  <a:spcPts val="8400"/>
                </a:lnSpc>
              </a:pPr>
              <a:r>
                <a:rPr lang="en-US" sz="6000">
                  <a:solidFill>
                    <a:srgbClr val="000000"/>
                  </a:solidFill>
                  <a:latin typeface="Faustina"/>
                  <a:ea typeface="Faustina"/>
                  <a:cs typeface="Faustina"/>
                  <a:sym typeface="Faustina"/>
                </a:rPr>
                <a:t>Mô hình nhận diện cây bằng YOLOv5</a:t>
              </a:r>
            </a:p>
          </p:txBody>
        </p:sp>
      </p:grpSp>
      <p:sp>
        <p:nvSpPr>
          <p:cNvPr id="25" name="TextBox 25"/>
          <p:cNvSpPr txBox="1"/>
          <p:nvPr/>
        </p:nvSpPr>
        <p:spPr>
          <a:xfrm>
            <a:off x="13772838" y="4469447"/>
            <a:ext cx="2683127" cy="459740"/>
          </a:xfrm>
          <a:prstGeom prst="rect">
            <a:avLst/>
          </a:prstGeom>
        </p:spPr>
        <p:txBody>
          <a:bodyPr lIns="0" tIns="0" rIns="0" bIns="0" rtlCol="0" anchor="t">
            <a:spAutoFit/>
          </a:bodyPr>
          <a:lstStyle/>
          <a:p>
            <a:pPr algn="ctr">
              <a:lnSpc>
                <a:spcPts val="3430"/>
              </a:lnSpc>
            </a:pPr>
            <a:r>
              <a:rPr lang="en-US" sz="3500">
                <a:solidFill>
                  <a:srgbClr val="343232"/>
                </a:solidFill>
                <a:latin typeface="Faustina"/>
                <a:ea typeface="Faustina"/>
                <a:cs typeface="Faustina"/>
                <a:sym typeface="Faustina"/>
              </a:rPr>
              <a:t>Tổng kết</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9E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178128" cy="949641"/>
            <a:chOff x="0" y="0"/>
            <a:chExt cx="310289" cy="250111"/>
          </a:xfrm>
        </p:grpSpPr>
        <p:sp>
          <p:nvSpPr>
            <p:cNvPr id="3" name="Freeform 3"/>
            <p:cNvSpPr/>
            <p:nvPr/>
          </p:nvSpPr>
          <p:spPr>
            <a:xfrm>
              <a:off x="0" y="0"/>
              <a:ext cx="310289" cy="250111"/>
            </a:xfrm>
            <a:custGeom>
              <a:avLst/>
              <a:gdLst/>
              <a:ahLst/>
              <a:cxnLst/>
              <a:rect l="l" t="t" r="r" b="b"/>
              <a:pathLst>
                <a:path w="310289" h="250111">
                  <a:moveTo>
                    <a:pt x="125056" y="0"/>
                  </a:moveTo>
                  <a:lnTo>
                    <a:pt x="185233" y="0"/>
                  </a:lnTo>
                  <a:cubicBezTo>
                    <a:pt x="254300" y="0"/>
                    <a:pt x="310289" y="55989"/>
                    <a:pt x="310289" y="125056"/>
                  </a:cubicBezTo>
                  <a:lnTo>
                    <a:pt x="310289" y="125056"/>
                  </a:lnTo>
                  <a:cubicBezTo>
                    <a:pt x="310289" y="158222"/>
                    <a:pt x="297113" y="190031"/>
                    <a:pt x="273661" y="213483"/>
                  </a:cubicBezTo>
                  <a:cubicBezTo>
                    <a:pt x="250208" y="236936"/>
                    <a:pt x="218400" y="250111"/>
                    <a:pt x="185233" y="250111"/>
                  </a:cubicBezTo>
                  <a:lnTo>
                    <a:pt x="125056" y="250111"/>
                  </a:lnTo>
                  <a:cubicBezTo>
                    <a:pt x="55989" y="250111"/>
                    <a:pt x="0" y="194122"/>
                    <a:pt x="0" y="125056"/>
                  </a:cubicBezTo>
                  <a:lnTo>
                    <a:pt x="0" y="125056"/>
                  </a:lnTo>
                  <a:cubicBezTo>
                    <a:pt x="0" y="55989"/>
                    <a:pt x="55989" y="0"/>
                    <a:pt x="125056" y="0"/>
                  </a:cubicBezTo>
                  <a:close/>
                </a:path>
              </a:pathLst>
            </a:custGeom>
            <a:solidFill>
              <a:srgbClr val="DD8B8B"/>
            </a:solidFill>
          </p:spPr>
        </p:sp>
        <p:sp>
          <p:nvSpPr>
            <p:cNvPr id="4" name="TextBox 4"/>
            <p:cNvSpPr txBox="1"/>
            <p:nvPr/>
          </p:nvSpPr>
          <p:spPr>
            <a:xfrm>
              <a:off x="0" y="-104775"/>
              <a:ext cx="310289" cy="354886"/>
            </a:xfrm>
            <a:prstGeom prst="rect">
              <a:avLst/>
            </a:prstGeom>
          </p:spPr>
          <p:txBody>
            <a:bodyPr lIns="50800" tIns="50800" rIns="50800" bIns="50800" rtlCol="0" anchor="ctr"/>
            <a:lstStyle/>
            <a:p>
              <a:pPr algn="ctr">
                <a:lnSpc>
                  <a:spcPts val="6299"/>
                </a:lnSpc>
              </a:pPr>
              <a:r>
                <a:rPr lang="en-US" sz="4499" spc="89">
                  <a:solidFill>
                    <a:srgbClr val="000000"/>
                  </a:solidFill>
                  <a:latin typeface="Catchy Mager"/>
                  <a:ea typeface="Catchy Mager"/>
                  <a:cs typeface="Catchy Mager"/>
                  <a:sym typeface="Catchy Mager"/>
                </a:rPr>
                <a:t>01</a:t>
              </a:r>
            </a:p>
          </p:txBody>
        </p:sp>
      </p:grpSp>
      <p:grpSp>
        <p:nvGrpSpPr>
          <p:cNvPr id="5" name="Group 5"/>
          <p:cNvGrpSpPr/>
          <p:nvPr/>
        </p:nvGrpSpPr>
        <p:grpSpPr>
          <a:xfrm>
            <a:off x="1028700" y="3549384"/>
            <a:ext cx="2723128" cy="4874223"/>
            <a:chOff x="0" y="0"/>
            <a:chExt cx="3547614" cy="6350000"/>
          </a:xfrm>
        </p:grpSpPr>
        <p:sp>
          <p:nvSpPr>
            <p:cNvPr id="6" name="Freeform 6"/>
            <p:cNvSpPr/>
            <p:nvPr/>
          </p:nvSpPr>
          <p:spPr>
            <a:xfrm>
              <a:off x="0" y="0"/>
              <a:ext cx="3547614" cy="6350000"/>
            </a:xfrm>
            <a:custGeom>
              <a:avLst/>
              <a:gdLst/>
              <a:ahLst/>
              <a:cxnLst/>
              <a:rect l="l" t="t" r="r" b="b"/>
              <a:pathLst>
                <a:path w="3547614" h="6350000">
                  <a:moveTo>
                    <a:pt x="1773807" y="6350000"/>
                  </a:moveTo>
                  <a:cubicBezTo>
                    <a:pt x="794665" y="6350000"/>
                    <a:pt x="0" y="5638800"/>
                    <a:pt x="0" y="4762500"/>
                  </a:cubicBezTo>
                  <a:lnTo>
                    <a:pt x="0" y="1587500"/>
                  </a:lnTo>
                  <a:cubicBezTo>
                    <a:pt x="0" y="711200"/>
                    <a:pt x="794665" y="0"/>
                    <a:pt x="1773807" y="0"/>
                  </a:cubicBezTo>
                  <a:cubicBezTo>
                    <a:pt x="2752948" y="0"/>
                    <a:pt x="3547614" y="711200"/>
                    <a:pt x="3547614" y="1587500"/>
                  </a:cubicBezTo>
                  <a:lnTo>
                    <a:pt x="3547614" y="4762500"/>
                  </a:lnTo>
                  <a:cubicBezTo>
                    <a:pt x="3547614" y="5638800"/>
                    <a:pt x="2752948" y="6350000"/>
                    <a:pt x="1773807" y="6350000"/>
                  </a:cubicBezTo>
                  <a:close/>
                </a:path>
              </a:pathLst>
            </a:custGeom>
            <a:blipFill>
              <a:blip r:embed="rId2"/>
              <a:stretch>
                <a:fillRect l="-39496" r="-39496"/>
              </a:stretch>
            </a:blipFill>
          </p:spPr>
        </p:sp>
      </p:grpSp>
      <p:grpSp>
        <p:nvGrpSpPr>
          <p:cNvPr id="7" name="Group 7"/>
          <p:cNvGrpSpPr/>
          <p:nvPr/>
        </p:nvGrpSpPr>
        <p:grpSpPr>
          <a:xfrm>
            <a:off x="4374429" y="3520617"/>
            <a:ext cx="2719871" cy="4850106"/>
            <a:chOff x="0" y="0"/>
            <a:chExt cx="3543371" cy="6318581"/>
          </a:xfrm>
        </p:grpSpPr>
        <p:sp>
          <p:nvSpPr>
            <p:cNvPr id="8" name="Freeform 8"/>
            <p:cNvSpPr/>
            <p:nvPr/>
          </p:nvSpPr>
          <p:spPr>
            <a:xfrm>
              <a:off x="0" y="0"/>
              <a:ext cx="3543371" cy="6318581"/>
            </a:xfrm>
            <a:custGeom>
              <a:avLst/>
              <a:gdLst/>
              <a:ahLst/>
              <a:cxnLst/>
              <a:rect l="l" t="t" r="r" b="b"/>
              <a:pathLst>
                <a:path w="3543371" h="6318581">
                  <a:moveTo>
                    <a:pt x="1771686" y="6318581"/>
                  </a:moveTo>
                  <a:cubicBezTo>
                    <a:pt x="793715" y="6318581"/>
                    <a:pt x="0" y="5610900"/>
                    <a:pt x="0" y="4738936"/>
                  </a:cubicBezTo>
                  <a:lnTo>
                    <a:pt x="0" y="1579645"/>
                  </a:lnTo>
                  <a:cubicBezTo>
                    <a:pt x="0" y="707681"/>
                    <a:pt x="793715" y="0"/>
                    <a:pt x="1771686" y="0"/>
                  </a:cubicBezTo>
                  <a:cubicBezTo>
                    <a:pt x="2749656" y="0"/>
                    <a:pt x="3543371" y="707681"/>
                    <a:pt x="3543371" y="1579645"/>
                  </a:cubicBezTo>
                  <a:lnTo>
                    <a:pt x="3543371" y="4738936"/>
                  </a:lnTo>
                  <a:cubicBezTo>
                    <a:pt x="3543371" y="5610900"/>
                    <a:pt x="2749656" y="6318581"/>
                    <a:pt x="1771686" y="6318581"/>
                  </a:cubicBezTo>
                  <a:close/>
                </a:path>
              </a:pathLst>
            </a:custGeom>
            <a:blipFill>
              <a:blip r:embed="rId3"/>
              <a:stretch>
                <a:fillRect l="-39160" r="-39160"/>
              </a:stretch>
            </a:blipFill>
          </p:spPr>
        </p:sp>
      </p:grpSp>
      <p:grpSp>
        <p:nvGrpSpPr>
          <p:cNvPr id="9" name="Group 9"/>
          <p:cNvGrpSpPr/>
          <p:nvPr/>
        </p:nvGrpSpPr>
        <p:grpSpPr>
          <a:xfrm>
            <a:off x="7713426" y="3501476"/>
            <a:ext cx="2723337" cy="4895690"/>
            <a:chOff x="0" y="0"/>
            <a:chExt cx="3532330" cy="6350000"/>
          </a:xfrm>
        </p:grpSpPr>
        <p:sp>
          <p:nvSpPr>
            <p:cNvPr id="10" name="Freeform 10"/>
            <p:cNvSpPr/>
            <p:nvPr/>
          </p:nvSpPr>
          <p:spPr>
            <a:xfrm>
              <a:off x="0" y="0"/>
              <a:ext cx="3532330" cy="6350000"/>
            </a:xfrm>
            <a:custGeom>
              <a:avLst/>
              <a:gdLst/>
              <a:ahLst/>
              <a:cxnLst/>
              <a:rect l="l" t="t" r="r" b="b"/>
              <a:pathLst>
                <a:path w="3532330" h="6350000">
                  <a:moveTo>
                    <a:pt x="1766165" y="6350000"/>
                  </a:moveTo>
                  <a:cubicBezTo>
                    <a:pt x="791242" y="6350000"/>
                    <a:pt x="0" y="5638800"/>
                    <a:pt x="0" y="4762500"/>
                  </a:cubicBezTo>
                  <a:lnTo>
                    <a:pt x="0" y="1587500"/>
                  </a:lnTo>
                  <a:cubicBezTo>
                    <a:pt x="0" y="711200"/>
                    <a:pt x="791242" y="0"/>
                    <a:pt x="1766165" y="0"/>
                  </a:cubicBezTo>
                  <a:cubicBezTo>
                    <a:pt x="2741088" y="0"/>
                    <a:pt x="3532330" y="711200"/>
                    <a:pt x="3532330" y="1587500"/>
                  </a:cubicBezTo>
                  <a:lnTo>
                    <a:pt x="3532330" y="4762500"/>
                  </a:lnTo>
                  <a:cubicBezTo>
                    <a:pt x="3532330" y="5638800"/>
                    <a:pt x="2741088" y="6350000"/>
                    <a:pt x="1766165" y="6350000"/>
                  </a:cubicBezTo>
                  <a:close/>
                </a:path>
              </a:pathLst>
            </a:custGeom>
            <a:blipFill>
              <a:blip r:embed="rId4"/>
              <a:stretch>
                <a:fillRect l="-39884" r="-39884"/>
              </a:stretch>
            </a:blipFill>
          </p:spPr>
        </p:sp>
      </p:grpSp>
      <p:grpSp>
        <p:nvGrpSpPr>
          <p:cNvPr id="11" name="Group 11"/>
          <p:cNvGrpSpPr/>
          <p:nvPr/>
        </p:nvGrpSpPr>
        <p:grpSpPr>
          <a:xfrm>
            <a:off x="1898010" y="3053097"/>
            <a:ext cx="984507" cy="935890"/>
            <a:chOff x="0" y="0"/>
            <a:chExt cx="259294" cy="246490"/>
          </a:xfrm>
        </p:grpSpPr>
        <p:sp>
          <p:nvSpPr>
            <p:cNvPr id="12" name="Freeform 12"/>
            <p:cNvSpPr/>
            <p:nvPr/>
          </p:nvSpPr>
          <p:spPr>
            <a:xfrm>
              <a:off x="0" y="0"/>
              <a:ext cx="259294" cy="246490"/>
            </a:xfrm>
            <a:custGeom>
              <a:avLst/>
              <a:gdLst/>
              <a:ahLst/>
              <a:cxnLst/>
              <a:rect l="l" t="t" r="r" b="b"/>
              <a:pathLst>
                <a:path w="259294" h="246490">
                  <a:moveTo>
                    <a:pt x="123245" y="0"/>
                  </a:moveTo>
                  <a:lnTo>
                    <a:pt x="136049" y="0"/>
                  </a:lnTo>
                  <a:cubicBezTo>
                    <a:pt x="168736" y="0"/>
                    <a:pt x="200084" y="12985"/>
                    <a:pt x="223196" y="36098"/>
                  </a:cubicBezTo>
                  <a:cubicBezTo>
                    <a:pt x="246309" y="59210"/>
                    <a:pt x="259294" y="90558"/>
                    <a:pt x="259294" y="123245"/>
                  </a:cubicBezTo>
                  <a:lnTo>
                    <a:pt x="259294" y="123245"/>
                  </a:lnTo>
                  <a:cubicBezTo>
                    <a:pt x="259294" y="191311"/>
                    <a:pt x="204115" y="246490"/>
                    <a:pt x="136049" y="246490"/>
                  </a:cubicBezTo>
                  <a:lnTo>
                    <a:pt x="123245" y="246490"/>
                  </a:lnTo>
                  <a:cubicBezTo>
                    <a:pt x="90558" y="246490"/>
                    <a:pt x="59210" y="233505"/>
                    <a:pt x="36098" y="210392"/>
                  </a:cubicBezTo>
                  <a:cubicBezTo>
                    <a:pt x="12985" y="187279"/>
                    <a:pt x="0" y="155931"/>
                    <a:pt x="0" y="123245"/>
                  </a:cubicBezTo>
                  <a:lnTo>
                    <a:pt x="0" y="123245"/>
                  </a:lnTo>
                  <a:cubicBezTo>
                    <a:pt x="0" y="90558"/>
                    <a:pt x="12985" y="59210"/>
                    <a:pt x="36098" y="36098"/>
                  </a:cubicBezTo>
                  <a:cubicBezTo>
                    <a:pt x="59210" y="12985"/>
                    <a:pt x="90558" y="0"/>
                    <a:pt x="123245" y="0"/>
                  </a:cubicBezTo>
                  <a:close/>
                </a:path>
              </a:pathLst>
            </a:custGeom>
            <a:solidFill>
              <a:srgbClr val="B49786"/>
            </a:solidFill>
          </p:spPr>
        </p:sp>
        <p:sp>
          <p:nvSpPr>
            <p:cNvPr id="13" name="TextBox 13"/>
            <p:cNvSpPr txBox="1"/>
            <p:nvPr/>
          </p:nvSpPr>
          <p:spPr>
            <a:xfrm>
              <a:off x="0" y="-76200"/>
              <a:ext cx="259294" cy="322690"/>
            </a:xfrm>
            <a:prstGeom prst="rect">
              <a:avLst/>
            </a:prstGeom>
          </p:spPr>
          <p:txBody>
            <a:bodyPr lIns="50800" tIns="50800" rIns="50800" bIns="50800" rtlCol="0" anchor="ctr"/>
            <a:lstStyle/>
            <a:p>
              <a:pPr algn="ctr">
                <a:lnSpc>
                  <a:spcPts val="4899"/>
                </a:lnSpc>
              </a:pPr>
              <a:r>
                <a:rPr lang="en-US" sz="3499">
                  <a:solidFill>
                    <a:srgbClr val="000000"/>
                  </a:solidFill>
                  <a:latin typeface="Catchy Mager"/>
                  <a:ea typeface="Catchy Mager"/>
                  <a:cs typeface="Catchy Mager"/>
                  <a:sym typeface="Catchy Mager"/>
                </a:rPr>
                <a:t>1</a:t>
              </a:r>
            </a:p>
          </p:txBody>
        </p:sp>
      </p:grpSp>
      <p:grpSp>
        <p:nvGrpSpPr>
          <p:cNvPr id="14" name="Group 14"/>
          <p:cNvGrpSpPr/>
          <p:nvPr/>
        </p:nvGrpSpPr>
        <p:grpSpPr>
          <a:xfrm>
            <a:off x="5242700" y="3053097"/>
            <a:ext cx="983329" cy="931259"/>
            <a:chOff x="0" y="0"/>
            <a:chExt cx="258984" cy="245270"/>
          </a:xfrm>
        </p:grpSpPr>
        <p:sp>
          <p:nvSpPr>
            <p:cNvPr id="15" name="Freeform 15"/>
            <p:cNvSpPr/>
            <p:nvPr/>
          </p:nvSpPr>
          <p:spPr>
            <a:xfrm>
              <a:off x="0" y="0"/>
              <a:ext cx="258984" cy="245270"/>
            </a:xfrm>
            <a:custGeom>
              <a:avLst/>
              <a:gdLst/>
              <a:ahLst/>
              <a:cxnLst/>
              <a:rect l="l" t="t" r="r" b="b"/>
              <a:pathLst>
                <a:path w="258984" h="245270">
                  <a:moveTo>
                    <a:pt x="122635" y="0"/>
                  </a:moveTo>
                  <a:lnTo>
                    <a:pt x="136349" y="0"/>
                  </a:lnTo>
                  <a:cubicBezTo>
                    <a:pt x="168874" y="0"/>
                    <a:pt x="200066" y="12920"/>
                    <a:pt x="223065" y="35919"/>
                  </a:cubicBezTo>
                  <a:cubicBezTo>
                    <a:pt x="246063" y="58917"/>
                    <a:pt x="258984" y="90110"/>
                    <a:pt x="258984" y="122635"/>
                  </a:cubicBezTo>
                  <a:lnTo>
                    <a:pt x="258984" y="122635"/>
                  </a:lnTo>
                  <a:cubicBezTo>
                    <a:pt x="258984" y="155160"/>
                    <a:pt x="246063" y="186352"/>
                    <a:pt x="223065" y="209351"/>
                  </a:cubicBezTo>
                  <a:cubicBezTo>
                    <a:pt x="200066" y="232349"/>
                    <a:pt x="168874" y="245270"/>
                    <a:pt x="136349" y="245270"/>
                  </a:cubicBezTo>
                  <a:lnTo>
                    <a:pt x="122635" y="245270"/>
                  </a:lnTo>
                  <a:cubicBezTo>
                    <a:pt x="90110" y="245270"/>
                    <a:pt x="58917" y="232349"/>
                    <a:pt x="35919" y="209351"/>
                  </a:cubicBezTo>
                  <a:cubicBezTo>
                    <a:pt x="12920" y="186352"/>
                    <a:pt x="0" y="155160"/>
                    <a:pt x="0" y="122635"/>
                  </a:cubicBezTo>
                  <a:lnTo>
                    <a:pt x="0" y="122635"/>
                  </a:lnTo>
                  <a:cubicBezTo>
                    <a:pt x="0" y="90110"/>
                    <a:pt x="12920" y="58917"/>
                    <a:pt x="35919" y="35919"/>
                  </a:cubicBezTo>
                  <a:cubicBezTo>
                    <a:pt x="58917" y="12920"/>
                    <a:pt x="90110" y="0"/>
                    <a:pt x="122635" y="0"/>
                  </a:cubicBezTo>
                  <a:close/>
                </a:path>
              </a:pathLst>
            </a:custGeom>
            <a:solidFill>
              <a:srgbClr val="FF914D"/>
            </a:solidFill>
          </p:spPr>
        </p:sp>
        <p:sp>
          <p:nvSpPr>
            <p:cNvPr id="16" name="TextBox 16"/>
            <p:cNvSpPr txBox="1"/>
            <p:nvPr/>
          </p:nvSpPr>
          <p:spPr>
            <a:xfrm>
              <a:off x="0" y="-76200"/>
              <a:ext cx="258984" cy="321470"/>
            </a:xfrm>
            <a:prstGeom prst="rect">
              <a:avLst/>
            </a:prstGeom>
          </p:spPr>
          <p:txBody>
            <a:bodyPr lIns="50800" tIns="50800" rIns="50800" bIns="50800" rtlCol="0" anchor="ctr"/>
            <a:lstStyle/>
            <a:p>
              <a:pPr algn="ctr">
                <a:lnSpc>
                  <a:spcPts val="4899"/>
                </a:lnSpc>
              </a:pPr>
              <a:r>
                <a:rPr lang="en-US" sz="3499">
                  <a:solidFill>
                    <a:srgbClr val="000000"/>
                  </a:solidFill>
                  <a:latin typeface="Catchy Mager"/>
                  <a:ea typeface="Catchy Mager"/>
                  <a:cs typeface="Catchy Mager"/>
                  <a:sym typeface="Catchy Mager"/>
                </a:rPr>
                <a:t>2</a:t>
              </a:r>
            </a:p>
          </p:txBody>
        </p:sp>
      </p:grpSp>
      <p:grpSp>
        <p:nvGrpSpPr>
          <p:cNvPr id="17" name="Group 17"/>
          <p:cNvGrpSpPr/>
          <p:nvPr/>
        </p:nvGrpSpPr>
        <p:grpSpPr>
          <a:xfrm>
            <a:off x="8578121" y="3053097"/>
            <a:ext cx="980265" cy="935890"/>
            <a:chOff x="0" y="0"/>
            <a:chExt cx="258177" cy="246490"/>
          </a:xfrm>
        </p:grpSpPr>
        <p:sp>
          <p:nvSpPr>
            <p:cNvPr id="18" name="Freeform 18"/>
            <p:cNvSpPr/>
            <p:nvPr/>
          </p:nvSpPr>
          <p:spPr>
            <a:xfrm>
              <a:off x="0" y="0"/>
              <a:ext cx="258177" cy="246490"/>
            </a:xfrm>
            <a:custGeom>
              <a:avLst/>
              <a:gdLst/>
              <a:ahLst/>
              <a:cxnLst/>
              <a:rect l="l" t="t" r="r" b="b"/>
              <a:pathLst>
                <a:path w="258177" h="246490">
                  <a:moveTo>
                    <a:pt x="123245" y="0"/>
                  </a:moveTo>
                  <a:lnTo>
                    <a:pt x="134932" y="0"/>
                  </a:lnTo>
                  <a:cubicBezTo>
                    <a:pt x="167619" y="0"/>
                    <a:pt x="198966" y="12985"/>
                    <a:pt x="222079" y="36098"/>
                  </a:cubicBezTo>
                  <a:cubicBezTo>
                    <a:pt x="245192" y="59210"/>
                    <a:pt x="258177" y="90558"/>
                    <a:pt x="258177" y="123245"/>
                  </a:cubicBezTo>
                  <a:lnTo>
                    <a:pt x="258177" y="123245"/>
                  </a:lnTo>
                  <a:cubicBezTo>
                    <a:pt x="258177" y="191311"/>
                    <a:pt x="202998" y="246490"/>
                    <a:pt x="134932" y="246490"/>
                  </a:cubicBezTo>
                  <a:lnTo>
                    <a:pt x="123245" y="246490"/>
                  </a:lnTo>
                  <a:cubicBezTo>
                    <a:pt x="90558" y="246490"/>
                    <a:pt x="59210" y="233505"/>
                    <a:pt x="36098" y="210392"/>
                  </a:cubicBezTo>
                  <a:cubicBezTo>
                    <a:pt x="12985" y="187279"/>
                    <a:pt x="0" y="155931"/>
                    <a:pt x="0" y="123245"/>
                  </a:cubicBezTo>
                  <a:lnTo>
                    <a:pt x="0" y="123245"/>
                  </a:lnTo>
                  <a:cubicBezTo>
                    <a:pt x="0" y="90558"/>
                    <a:pt x="12985" y="59210"/>
                    <a:pt x="36098" y="36098"/>
                  </a:cubicBezTo>
                  <a:cubicBezTo>
                    <a:pt x="59210" y="12985"/>
                    <a:pt x="90558" y="0"/>
                    <a:pt x="123245" y="0"/>
                  </a:cubicBezTo>
                  <a:close/>
                </a:path>
              </a:pathLst>
            </a:custGeom>
            <a:solidFill>
              <a:srgbClr val="B49786"/>
            </a:solidFill>
          </p:spPr>
        </p:sp>
        <p:sp>
          <p:nvSpPr>
            <p:cNvPr id="19" name="TextBox 19"/>
            <p:cNvSpPr txBox="1"/>
            <p:nvPr/>
          </p:nvSpPr>
          <p:spPr>
            <a:xfrm>
              <a:off x="0" y="-76200"/>
              <a:ext cx="258177" cy="322690"/>
            </a:xfrm>
            <a:prstGeom prst="rect">
              <a:avLst/>
            </a:prstGeom>
          </p:spPr>
          <p:txBody>
            <a:bodyPr lIns="50800" tIns="50800" rIns="50800" bIns="50800" rtlCol="0" anchor="ctr"/>
            <a:lstStyle/>
            <a:p>
              <a:pPr algn="ctr">
                <a:lnSpc>
                  <a:spcPts val="4899"/>
                </a:lnSpc>
              </a:pPr>
              <a:r>
                <a:rPr lang="en-US" sz="3499">
                  <a:solidFill>
                    <a:srgbClr val="000000"/>
                  </a:solidFill>
                  <a:latin typeface="Catchy Mager"/>
                  <a:ea typeface="Catchy Mager"/>
                  <a:cs typeface="Catchy Mager"/>
                  <a:sym typeface="Catchy Mager"/>
                </a:rPr>
                <a:t>3</a:t>
              </a:r>
            </a:p>
          </p:txBody>
        </p:sp>
      </p:grpSp>
      <p:sp>
        <p:nvSpPr>
          <p:cNvPr id="20" name="TextBox 20"/>
          <p:cNvSpPr txBox="1"/>
          <p:nvPr/>
        </p:nvSpPr>
        <p:spPr>
          <a:xfrm>
            <a:off x="2394558" y="967106"/>
            <a:ext cx="9710417" cy="1019176"/>
          </a:xfrm>
          <a:prstGeom prst="rect">
            <a:avLst/>
          </a:prstGeom>
        </p:spPr>
        <p:txBody>
          <a:bodyPr lIns="0" tIns="0" rIns="0" bIns="0" rtlCol="0" anchor="t">
            <a:spAutoFit/>
          </a:bodyPr>
          <a:lstStyle/>
          <a:p>
            <a:pPr algn="l">
              <a:lnSpc>
                <a:spcPts val="8399"/>
              </a:lnSpc>
            </a:pPr>
            <a:r>
              <a:rPr lang="en-US" sz="5999" spc="119">
                <a:solidFill>
                  <a:srgbClr val="343232"/>
                </a:solidFill>
                <a:latin typeface="Faustina"/>
                <a:ea typeface="Faustina"/>
                <a:cs typeface="Faustina"/>
                <a:sym typeface="Faustina"/>
              </a:rPr>
              <a:t>Thu thập dữ liệu hình ảnh </a:t>
            </a:r>
          </a:p>
        </p:txBody>
      </p:sp>
      <p:sp>
        <p:nvSpPr>
          <p:cNvPr id="21" name="TextBox 21"/>
          <p:cNvSpPr txBox="1"/>
          <p:nvPr/>
        </p:nvSpPr>
        <p:spPr>
          <a:xfrm>
            <a:off x="541839" y="8651875"/>
            <a:ext cx="3329977" cy="606425"/>
          </a:xfrm>
          <a:prstGeom prst="rect">
            <a:avLst/>
          </a:prstGeom>
        </p:spPr>
        <p:txBody>
          <a:bodyPr lIns="0" tIns="0" rIns="0" bIns="0" rtlCol="0" anchor="t">
            <a:spAutoFit/>
          </a:bodyPr>
          <a:lstStyle/>
          <a:p>
            <a:pPr algn="ctr">
              <a:lnSpc>
                <a:spcPts val="4900"/>
              </a:lnSpc>
            </a:pPr>
            <a:r>
              <a:rPr lang="en-US" sz="3500" spc="70">
                <a:solidFill>
                  <a:srgbClr val="000000"/>
                </a:solidFill>
                <a:latin typeface="Faustina"/>
                <a:ea typeface="Faustina"/>
                <a:cs typeface="Faustina"/>
                <a:sym typeface="Faustina"/>
              </a:rPr>
              <a:t>Cỏ ba lá</a:t>
            </a:r>
          </a:p>
        </p:txBody>
      </p:sp>
      <p:sp>
        <p:nvSpPr>
          <p:cNvPr id="22" name="TextBox 22"/>
          <p:cNvSpPr txBox="1"/>
          <p:nvPr/>
        </p:nvSpPr>
        <p:spPr>
          <a:xfrm>
            <a:off x="4101259" y="8617630"/>
            <a:ext cx="3266212" cy="606425"/>
          </a:xfrm>
          <a:prstGeom prst="rect">
            <a:avLst/>
          </a:prstGeom>
        </p:spPr>
        <p:txBody>
          <a:bodyPr lIns="0" tIns="0" rIns="0" bIns="0" rtlCol="0" anchor="t">
            <a:spAutoFit/>
          </a:bodyPr>
          <a:lstStyle/>
          <a:p>
            <a:pPr algn="ctr">
              <a:lnSpc>
                <a:spcPts val="4900"/>
              </a:lnSpc>
            </a:pPr>
            <a:r>
              <a:rPr lang="en-US" sz="3500" spc="70">
                <a:solidFill>
                  <a:srgbClr val="000000"/>
                </a:solidFill>
                <a:latin typeface="Faustina"/>
                <a:ea typeface="Faustina"/>
                <a:cs typeface="Faustina"/>
                <a:sym typeface="Faustina"/>
              </a:rPr>
              <a:t>Hoa giấy</a:t>
            </a:r>
          </a:p>
        </p:txBody>
      </p:sp>
      <p:sp>
        <p:nvSpPr>
          <p:cNvPr id="23" name="TextBox 23"/>
          <p:cNvSpPr txBox="1"/>
          <p:nvPr/>
        </p:nvSpPr>
        <p:spPr>
          <a:xfrm>
            <a:off x="7713426" y="8617630"/>
            <a:ext cx="2840692" cy="606425"/>
          </a:xfrm>
          <a:prstGeom prst="rect">
            <a:avLst/>
          </a:prstGeom>
        </p:spPr>
        <p:txBody>
          <a:bodyPr lIns="0" tIns="0" rIns="0" bIns="0" rtlCol="0" anchor="t">
            <a:spAutoFit/>
          </a:bodyPr>
          <a:lstStyle/>
          <a:p>
            <a:pPr algn="ctr">
              <a:lnSpc>
                <a:spcPts val="4900"/>
              </a:lnSpc>
            </a:pPr>
            <a:r>
              <a:rPr lang="en-US" sz="3500" spc="70">
                <a:solidFill>
                  <a:srgbClr val="000000"/>
                </a:solidFill>
                <a:latin typeface="Faustina"/>
                <a:ea typeface="Faustina"/>
                <a:cs typeface="Faustina"/>
                <a:sym typeface="Faustina"/>
              </a:rPr>
              <a:t>Chiều tím</a:t>
            </a:r>
          </a:p>
        </p:txBody>
      </p:sp>
      <p:grpSp>
        <p:nvGrpSpPr>
          <p:cNvPr id="24" name="Group 24"/>
          <p:cNvGrpSpPr/>
          <p:nvPr/>
        </p:nvGrpSpPr>
        <p:grpSpPr>
          <a:xfrm>
            <a:off x="11055888" y="3496500"/>
            <a:ext cx="2722661" cy="4874223"/>
            <a:chOff x="0" y="0"/>
            <a:chExt cx="3547006" cy="6350000"/>
          </a:xfrm>
        </p:grpSpPr>
        <p:sp>
          <p:nvSpPr>
            <p:cNvPr id="25" name="Freeform 25"/>
            <p:cNvSpPr/>
            <p:nvPr/>
          </p:nvSpPr>
          <p:spPr>
            <a:xfrm>
              <a:off x="0" y="0"/>
              <a:ext cx="3547006" cy="6350000"/>
            </a:xfrm>
            <a:custGeom>
              <a:avLst/>
              <a:gdLst/>
              <a:ahLst/>
              <a:cxnLst/>
              <a:rect l="l" t="t" r="r" b="b"/>
              <a:pathLst>
                <a:path w="3547006" h="6350000">
                  <a:moveTo>
                    <a:pt x="1773503" y="6350000"/>
                  </a:moveTo>
                  <a:cubicBezTo>
                    <a:pt x="794529" y="6350000"/>
                    <a:pt x="0" y="5638800"/>
                    <a:pt x="0" y="4762500"/>
                  </a:cubicBezTo>
                  <a:lnTo>
                    <a:pt x="0" y="1587500"/>
                  </a:lnTo>
                  <a:cubicBezTo>
                    <a:pt x="0" y="711200"/>
                    <a:pt x="794529" y="0"/>
                    <a:pt x="1773503" y="0"/>
                  </a:cubicBezTo>
                  <a:cubicBezTo>
                    <a:pt x="2752477" y="0"/>
                    <a:pt x="3547006" y="711200"/>
                    <a:pt x="3547006" y="1587500"/>
                  </a:cubicBezTo>
                  <a:lnTo>
                    <a:pt x="3547006" y="4762500"/>
                  </a:lnTo>
                  <a:cubicBezTo>
                    <a:pt x="3547006" y="5638800"/>
                    <a:pt x="2752477" y="6350000"/>
                    <a:pt x="1773503" y="6350000"/>
                  </a:cubicBezTo>
                  <a:close/>
                </a:path>
              </a:pathLst>
            </a:custGeom>
            <a:blipFill>
              <a:blip r:embed="rId5"/>
              <a:stretch>
                <a:fillRect l="-39512" r="-39512"/>
              </a:stretch>
            </a:blipFill>
          </p:spPr>
        </p:sp>
      </p:grpSp>
      <p:grpSp>
        <p:nvGrpSpPr>
          <p:cNvPr id="26" name="Group 26"/>
          <p:cNvGrpSpPr/>
          <p:nvPr/>
        </p:nvGrpSpPr>
        <p:grpSpPr>
          <a:xfrm>
            <a:off x="14397674" y="3475034"/>
            <a:ext cx="2720221" cy="4895690"/>
            <a:chOff x="0" y="0"/>
            <a:chExt cx="3528288" cy="6350000"/>
          </a:xfrm>
        </p:grpSpPr>
        <p:sp>
          <p:nvSpPr>
            <p:cNvPr id="27" name="Freeform 27"/>
            <p:cNvSpPr/>
            <p:nvPr/>
          </p:nvSpPr>
          <p:spPr>
            <a:xfrm>
              <a:off x="0" y="0"/>
              <a:ext cx="3528288" cy="6350000"/>
            </a:xfrm>
            <a:custGeom>
              <a:avLst/>
              <a:gdLst/>
              <a:ahLst/>
              <a:cxnLst/>
              <a:rect l="l" t="t" r="r" b="b"/>
              <a:pathLst>
                <a:path w="3528288" h="6350000">
                  <a:moveTo>
                    <a:pt x="1764144" y="6350000"/>
                  </a:moveTo>
                  <a:cubicBezTo>
                    <a:pt x="790336" y="6350000"/>
                    <a:pt x="0" y="5638800"/>
                    <a:pt x="0" y="4762500"/>
                  </a:cubicBezTo>
                  <a:lnTo>
                    <a:pt x="0" y="1587500"/>
                  </a:lnTo>
                  <a:cubicBezTo>
                    <a:pt x="0" y="711200"/>
                    <a:pt x="790336" y="0"/>
                    <a:pt x="1764144" y="0"/>
                  </a:cubicBezTo>
                  <a:cubicBezTo>
                    <a:pt x="2737951" y="0"/>
                    <a:pt x="3528288" y="711200"/>
                    <a:pt x="3528288" y="1587500"/>
                  </a:cubicBezTo>
                  <a:lnTo>
                    <a:pt x="3528288" y="4762500"/>
                  </a:lnTo>
                  <a:cubicBezTo>
                    <a:pt x="3528288" y="5638800"/>
                    <a:pt x="2737951" y="6350000"/>
                    <a:pt x="1764144" y="6350000"/>
                  </a:cubicBezTo>
                  <a:close/>
                </a:path>
              </a:pathLst>
            </a:custGeom>
            <a:blipFill>
              <a:blip r:embed="rId6"/>
              <a:stretch>
                <a:fillRect l="-39986" r="-39986"/>
              </a:stretch>
            </a:blipFill>
          </p:spPr>
        </p:sp>
      </p:grpSp>
      <p:grpSp>
        <p:nvGrpSpPr>
          <p:cNvPr id="28" name="Group 28"/>
          <p:cNvGrpSpPr/>
          <p:nvPr/>
        </p:nvGrpSpPr>
        <p:grpSpPr>
          <a:xfrm>
            <a:off x="11925049" y="3026655"/>
            <a:ext cx="984338" cy="935890"/>
            <a:chOff x="0" y="0"/>
            <a:chExt cx="259250" cy="246490"/>
          </a:xfrm>
        </p:grpSpPr>
        <p:sp>
          <p:nvSpPr>
            <p:cNvPr id="29" name="Freeform 29"/>
            <p:cNvSpPr/>
            <p:nvPr/>
          </p:nvSpPr>
          <p:spPr>
            <a:xfrm>
              <a:off x="0" y="0"/>
              <a:ext cx="259250" cy="246490"/>
            </a:xfrm>
            <a:custGeom>
              <a:avLst/>
              <a:gdLst/>
              <a:ahLst/>
              <a:cxnLst/>
              <a:rect l="l" t="t" r="r" b="b"/>
              <a:pathLst>
                <a:path w="259250" h="246490">
                  <a:moveTo>
                    <a:pt x="123245" y="0"/>
                  </a:moveTo>
                  <a:lnTo>
                    <a:pt x="136005" y="0"/>
                  </a:lnTo>
                  <a:cubicBezTo>
                    <a:pt x="168691" y="0"/>
                    <a:pt x="200039" y="12985"/>
                    <a:pt x="223152" y="36098"/>
                  </a:cubicBezTo>
                  <a:cubicBezTo>
                    <a:pt x="246265" y="59210"/>
                    <a:pt x="259250" y="90558"/>
                    <a:pt x="259250" y="123245"/>
                  </a:cubicBezTo>
                  <a:lnTo>
                    <a:pt x="259250" y="123245"/>
                  </a:lnTo>
                  <a:cubicBezTo>
                    <a:pt x="259250" y="191311"/>
                    <a:pt x="204071" y="246490"/>
                    <a:pt x="136005" y="246490"/>
                  </a:cubicBezTo>
                  <a:lnTo>
                    <a:pt x="123245" y="246490"/>
                  </a:lnTo>
                  <a:cubicBezTo>
                    <a:pt x="90558" y="246490"/>
                    <a:pt x="59210" y="233505"/>
                    <a:pt x="36098" y="210392"/>
                  </a:cubicBezTo>
                  <a:cubicBezTo>
                    <a:pt x="12985" y="187279"/>
                    <a:pt x="0" y="155931"/>
                    <a:pt x="0" y="123245"/>
                  </a:cubicBezTo>
                  <a:lnTo>
                    <a:pt x="0" y="123245"/>
                  </a:lnTo>
                  <a:cubicBezTo>
                    <a:pt x="0" y="90558"/>
                    <a:pt x="12985" y="59210"/>
                    <a:pt x="36098" y="36098"/>
                  </a:cubicBezTo>
                  <a:cubicBezTo>
                    <a:pt x="59210" y="12985"/>
                    <a:pt x="90558" y="0"/>
                    <a:pt x="123245" y="0"/>
                  </a:cubicBezTo>
                  <a:close/>
                </a:path>
              </a:pathLst>
            </a:custGeom>
            <a:solidFill>
              <a:srgbClr val="FF914D"/>
            </a:solidFill>
          </p:spPr>
        </p:sp>
        <p:sp>
          <p:nvSpPr>
            <p:cNvPr id="30" name="TextBox 30"/>
            <p:cNvSpPr txBox="1"/>
            <p:nvPr/>
          </p:nvSpPr>
          <p:spPr>
            <a:xfrm>
              <a:off x="0" y="-76200"/>
              <a:ext cx="259250" cy="322690"/>
            </a:xfrm>
            <a:prstGeom prst="rect">
              <a:avLst/>
            </a:prstGeom>
          </p:spPr>
          <p:txBody>
            <a:bodyPr lIns="50800" tIns="50800" rIns="50800" bIns="50800" rtlCol="0" anchor="ctr"/>
            <a:lstStyle/>
            <a:p>
              <a:pPr algn="ctr">
                <a:lnSpc>
                  <a:spcPts val="4899"/>
                </a:lnSpc>
              </a:pPr>
              <a:r>
                <a:rPr lang="en-US" sz="3499">
                  <a:solidFill>
                    <a:srgbClr val="000000"/>
                  </a:solidFill>
                  <a:latin typeface="Catchy Mager"/>
                  <a:ea typeface="Catchy Mager"/>
                  <a:cs typeface="Catchy Mager"/>
                  <a:sym typeface="Catchy Mager"/>
                </a:rPr>
                <a:t>4</a:t>
              </a:r>
            </a:p>
          </p:txBody>
        </p:sp>
      </p:grpSp>
      <p:grpSp>
        <p:nvGrpSpPr>
          <p:cNvPr id="31" name="Group 31"/>
          <p:cNvGrpSpPr/>
          <p:nvPr/>
        </p:nvGrpSpPr>
        <p:grpSpPr>
          <a:xfrm>
            <a:off x="15261380" y="3026655"/>
            <a:ext cx="979144" cy="935890"/>
            <a:chOff x="0" y="0"/>
            <a:chExt cx="257881" cy="246490"/>
          </a:xfrm>
        </p:grpSpPr>
        <p:sp>
          <p:nvSpPr>
            <p:cNvPr id="32" name="Freeform 32"/>
            <p:cNvSpPr/>
            <p:nvPr/>
          </p:nvSpPr>
          <p:spPr>
            <a:xfrm>
              <a:off x="0" y="0"/>
              <a:ext cx="257881" cy="246490"/>
            </a:xfrm>
            <a:custGeom>
              <a:avLst/>
              <a:gdLst/>
              <a:ahLst/>
              <a:cxnLst/>
              <a:rect l="l" t="t" r="r" b="b"/>
              <a:pathLst>
                <a:path w="257881" h="246490">
                  <a:moveTo>
                    <a:pt x="123245" y="0"/>
                  </a:moveTo>
                  <a:lnTo>
                    <a:pt x="134637" y="0"/>
                  </a:lnTo>
                  <a:cubicBezTo>
                    <a:pt x="167323" y="0"/>
                    <a:pt x="198671" y="12985"/>
                    <a:pt x="221784" y="36098"/>
                  </a:cubicBezTo>
                  <a:cubicBezTo>
                    <a:pt x="244897" y="59210"/>
                    <a:pt x="257881" y="90558"/>
                    <a:pt x="257881" y="123245"/>
                  </a:cubicBezTo>
                  <a:lnTo>
                    <a:pt x="257881" y="123245"/>
                  </a:lnTo>
                  <a:cubicBezTo>
                    <a:pt x="257881" y="191311"/>
                    <a:pt x="202703" y="246490"/>
                    <a:pt x="134637" y="246490"/>
                  </a:cubicBezTo>
                  <a:lnTo>
                    <a:pt x="123245" y="246490"/>
                  </a:lnTo>
                  <a:cubicBezTo>
                    <a:pt x="90558" y="246490"/>
                    <a:pt x="59210" y="233505"/>
                    <a:pt x="36098" y="210392"/>
                  </a:cubicBezTo>
                  <a:cubicBezTo>
                    <a:pt x="12985" y="187279"/>
                    <a:pt x="0" y="155931"/>
                    <a:pt x="0" y="123245"/>
                  </a:cubicBezTo>
                  <a:lnTo>
                    <a:pt x="0" y="123245"/>
                  </a:lnTo>
                  <a:cubicBezTo>
                    <a:pt x="0" y="90558"/>
                    <a:pt x="12985" y="59210"/>
                    <a:pt x="36098" y="36098"/>
                  </a:cubicBezTo>
                  <a:cubicBezTo>
                    <a:pt x="59210" y="12985"/>
                    <a:pt x="90558" y="0"/>
                    <a:pt x="123245" y="0"/>
                  </a:cubicBezTo>
                  <a:close/>
                </a:path>
              </a:pathLst>
            </a:custGeom>
            <a:solidFill>
              <a:srgbClr val="B49786"/>
            </a:solidFill>
          </p:spPr>
        </p:sp>
        <p:sp>
          <p:nvSpPr>
            <p:cNvPr id="33" name="TextBox 33"/>
            <p:cNvSpPr txBox="1"/>
            <p:nvPr/>
          </p:nvSpPr>
          <p:spPr>
            <a:xfrm>
              <a:off x="0" y="-76200"/>
              <a:ext cx="257881" cy="322690"/>
            </a:xfrm>
            <a:prstGeom prst="rect">
              <a:avLst/>
            </a:prstGeom>
          </p:spPr>
          <p:txBody>
            <a:bodyPr lIns="50800" tIns="50800" rIns="50800" bIns="50800" rtlCol="0" anchor="ctr"/>
            <a:lstStyle/>
            <a:p>
              <a:pPr algn="ctr">
                <a:lnSpc>
                  <a:spcPts val="4899"/>
                </a:lnSpc>
              </a:pPr>
              <a:r>
                <a:rPr lang="en-US" sz="3499">
                  <a:solidFill>
                    <a:srgbClr val="000000"/>
                  </a:solidFill>
                  <a:latin typeface="Catchy Mager"/>
                  <a:ea typeface="Catchy Mager"/>
                  <a:cs typeface="Catchy Mager"/>
                  <a:sym typeface="Catchy Mager"/>
                </a:rPr>
                <a:t>5</a:t>
              </a:r>
            </a:p>
          </p:txBody>
        </p:sp>
      </p:grpSp>
      <p:sp>
        <p:nvSpPr>
          <p:cNvPr id="34" name="TextBox 34"/>
          <p:cNvSpPr txBox="1"/>
          <p:nvPr/>
        </p:nvSpPr>
        <p:spPr>
          <a:xfrm>
            <a:off x="11354581" y="8651875"/>
            <a:ext cx="2125275" cy="606425"/>
          </a:xfrm>
          <a:prstGeom prst="rect">
            <a:avLst/>
          </a:prstGeom>
        </p:spPr>
        <p:txBody>
          <a:bodyPr lIns="0" tIns="0" rIns="0" bIns="0" rtlCol="0" anchor="t">
            <a:spAutoFit/>
          </a:bodyPr>
          <a:lstStyle/>
          <a:p>
            <a:pPr algn="ctr">
              <a:lnSpc>
                <a:spcPts val="4900"/>
              </a:lnSpc>
            </a:pPr>
            <a:r>
              <a:rPr lang="en-US" sz="3500" spc="70">
                <a:solidFill>
                  <a:srgbClr val="000000"/>
                </a:solidFill>
                <a:latin typeface="Faustina"/>
                <a:ea typeface="Faustina"/>
                <a:cs typeface="Faustina"/>
                <a:sym typeface="Faustina"/>
              </a:rPr>
              <a:t>Dương xỉ</a:t>
            </a:r>
          </a:p>
        </p:txBody>
      </p:sp>
      <p:sp>
        <p:nvSpPr>
          <p:cNvPr id="35" name="TextBox 35"/>
          <p:cNvSpPr txBox="1"/>
          <p:nvPr/>
        </p:nvSpPr>
        <p:spPr>
          <a:xfrm>
            <a:off x="14150844" y="8651875"/>
            <a:ext cx="3213882" cy="606425"/>
          </a:xfrm>
          <a:prstGeom prst="rect">
            <a:avLst/>
          </a:prstGeom>
        </p:spPr>
        <p:txBody>
          <a:bodyPr lIns="0" tIns="0" rIns="0" bIns="0" rtlCol="0" anchor="t">
            <a:spAutoFit/>
          </a:bodyPr>
          <a:lstStyle/>
          <a:p>
            <a:pPr algn="ctr">
              <a:lnSpc>
                <a:spcPts val="4900"/>
              </a:lnSpc>
            </a:pPr>
            <a:r>
              <a:rPr lang="en-US" sz="3500" spc="70">
                <a:solidFill>
                  <a:srgbClr val="000000"/>
                </a:solidFill>
                <a:latin typeface="Faustina"/>
                <a:ea typeface="Faustina"/>
                <a:cs typeface="Faustina"/>
                <a:sym typeface="Faustina"/>
              </a:rPr>
              <a:t>Hoa đồng đội</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E9E2"/>
        </a:solidFill>
        <a:effectLst/>
      </p:bgPr>
    </p:bg>
    <p:spTree>
      <p:nvGrpSpPr>
        <p:cNvPr id="1" name=""/>
        <p:cNvGrpSpPr/>
        <p:nvPr/>
      </p:nvGrpSpPr>
      <p:grpSpPr>
        <a:xfrm>
          <a:off x="0" y="0"/>
          <a:ext cx="0" cy="0"/>
          <a:chOff x="0" y="0"/>
          <a:chExt cx="0" cy="0"/>
        </a:xfrm>
      </p:grpSpPr>
      <p:grpSp>
        <p:nvGrpSpPr>
          <p:cNvPr id="2" name="Group 2"/>
          <p:cNvGrpSpPr/>
          <p:nvPr/>
        </p:nvGrpSpPr>
        <p:grpSpPr>
          <a:xfrm>
            <a:off x="1514791" y="2575407"/>
            <a:ext cx="1178128" cy="949641"/>
            <a:chOff x="0" y="0"/>
            <a:chExt cx="310289" cy="250111"/>
          </a:xfrm>
        </p:grpSpPr>
        <p:sp>
          <p:nvSpPr>
            <p:cNvPr id="3" name="Freeform 3"/>
            <p:cNvSpPr/>
            <p:nvPr/>
          </p:nvSpPr>
          <p:spPr>
            <a:xfrm>
              <a:off x="0" y="0"/>
              <a:ext cx="310289" cy="250111"/>
            </a:xfrm>
            <a:custGeom>
              <a:avLst/>
              <a:gdLst/>
              <a:ahLst/>
              <a:cxnLst/>
              <a:rect l="l" t="t" r="r" b="b"/>
              <a:pathLst>
                <a:path w="310289" h="250111">
                  <a:moveTo>
                    <a:pt x="125056" y="0"/>
                  </a:moveTo>
                  <a:lnTo>
                    <a:pt x="185233" y="0"/>
                  </a:lnTo>
                  <a:cubicBezTo>
                    <a:pt x="254300" y="0"/>
                    <a:pt x="310289" y="55989"/>
                    <a:pt x="310289" y="125056"/>
                  </a:cubicBezTo>
                  <a:lnTo>
                    <a:pt x="310289" y="125056"/>
                  </a:lnTo>
                  <a:cubicBezTo>
                    <a:pt x="310289" y="158222"/>
                    <a:pt x="297113" y="190031"/>
                    <a:pt x="273661" y="213483"/>
                  </a:cubicBezTo>
                  <a:cubicBezTo>
                    <a:pt x="250208" y="236936"/>
                    <a:pt x="218400" y="250111"/>
                    <a:pt x="185233" y="250111"/>
                  </a:cubicBezTo>
                  <a:lnTo>
                    <a:pt x="125056" y="250111"/>
                  </a:lnTo>
                  <a:cubicBezTo>
                    <a:pt x="55989" y="250111"/>
                    <a:pt x="0" y="194122"/>
                    <a:pt x="0" y="125056"/>
                  </a:cubicBezTo>
                  <a:lnTo>
                    <a:pt x="0" y="125056"/>
                  </a:lnTo>
                  <a:cubicBezTo>
                    <a:pt x="0" y="55989"/>
                    <a:pt x="55989" y="0"/>
                    <a:pt x="125056" y="0"/>
                  </a:cubicBezTo>
                  <a:close/>
                </a:path>
              </a:pathLst>
            </a:custGeom>
            <a:solidFill>
              <a:srgbClr val="FF914D"/>
            </a:solidFill>
          </p:spPr>
        </p:sp>
        <p:sp>
          <p:nvSpPr>
            <p:cNvPr id="4" name="TextBox 4"/>
            <p:cNvSpPr txBox="1"/>
            <p:nvPr/>
          </p:nvSpPr>
          <p:spPr>
            <a:xfrm>
              <a:off x="0" y="-104775"/>
              <a:ext cx="310289" cy="354886"/>
            </a:xfrm>
            <a:prstGeom prst="rect">
              <a:avLst/>
            </a:prstGeom>
          </p:spPr>
          <p:txBody>
            <a:bodyPr lIns="50800" tIns="50800" rIns="50800" bIns="50800" rtlCol="0" anchor="ctr"/>
            <a:lstStyle/>
            <a:p>
              <a:pPr algn="ctr">
                <a:lnSpc>
                  <a:spcPts val="6299"/>
                </a:lnSpc>
              </a:pPr>
              <a:r>
                <a:rPr lang="en-US" sz="4499" spc="89" dirty="0">
                  <a:solidFill>
                    <a:srgbClr val="000000"/>
                  </a:solidFill>
                  <a:latin typeface="Catchy Mager"/>
                  <a:ea typeface="Catchy Mager"/>
                  <a:cs typeface="Catchy Mager"/>
                  <a:sym typeface="Catchy Mager"/>
                </a:rPr>
                <a:t>02</a:t>
              </a:r>
            </a:p>
          </p:txBody>
        </p:sp>
      </p:grpSp>
      <p:sp>
        <p:nvSpPr>
          <p:cNvPr id="5" name="TextBox 5"/>
          <p:cNvSpPr txBox="1"/>
          <p:nvPr/>
        </p:nvSpPr>
        <p:spPr>
          <a:xfrm>
            <a:off x="3124200" y="2505872"/>
            <a:ext cx="8586530" cy="1019176"/>
          </a:xfrm>
          <a:prstGeom prst="rect">
            <a:avLst/>
          </a:prstGeom>
        </p:spPr>
        <p:txBody>
          <a:bodyPr lIns="0" tIns="0" rIns="0" bIns="0" rtlCol="0" anchor="t">
            <a:spAutoFit/>
          </a:bodyPr>
          <a:lstStyle/>
          <a:p>
            <a:pPr algn="l">
              <a:lnSpc>
                <a:spcPts val="8399"/>
              </a:lnSpc>
            </a:pPr>
            <a:r>
              <a:rPr lang="en-US" sz="5999" spc="119" dirty="0" err="1">
                <a:solidFill>
                  <a:srgbClr val="343232"/>
                </a:solidFill>
                <a:latin typeface="Faustina"/>
                <a:ea typeface="Faustina"/>
                <a:cs typeface="Faustina"/>
                <a:sym typeface="Faustina"/>
              </a:rPr>
              <a:t>Tiền</a:t>
            </a:r>
            <a:r>
              <a:rPr lang="en-US" sz="5999" spc="119" dirty="0">
                <a:solidFill>
                  <a:srgbClr val="343232"/>
                </a:solidFill>
                <a:latin typeface="Faustina"/>
                <a:ea typeface="Faustina"/>
                <a:cs typeface="Faustina"/>
                <a:sym typeface="Faustina"/>
              </a:rPr>
              <a:t> </a:t>
            </a:r>
            <a:r>
              <a:rPr lang="en-US" sz="5999" spc="119" dirty="0" err="1">
                <a:solidFill>
                  <a:srgbClr val="343232"/>
                </a:solidFill>
                <a:latin typeface="Faustina"/>
                <a:ea typeface="Faustina"/>
                <a:cs typeface="Faustina"/>
                <a:sym typeface="Faustina"/>
              </a:rPr>
              <a:t>xử</a:t>
            </a:r>
            <a:r>
              <a:rPr lang="en-US" sz="5999" spc="119" dirty="0">
                <a:solidFill>
                  <a:srgbClr val="343232"/>
                </a:solidFill>
                <a:latin typeface="Faustina"/>
                <a:ea typeface="Faustina"/>
                <a:cs typeface="Faustina"/>
                <a:sym typeface="Faustina"/>
              </a:rPr>
              <a:t> </a:t>
            </a:r>
            <a:r>
              <a:rPr lang="en-US" sz="5999" spc="119" dirty="0" err="1">
                <a:solidFill>
                  <a:srgbClr val="343232"/>
                </a:solidFill>
                <a:latin typeface="Faustina"/>
                <a:ea typeface="Faustina"/>
                <a:cs typeface="Faustina"/>
                <a:sym typeface="Faustina"/>
              </a:rPr>
              <a:t>lý</a:t>
            </a:r>
            <a:r>
              <a:rPr lang="en-US" sz="5999" spc="119" dirty="0">
                <a:solidFill>
                  <a:srgbClr val="343232"/>
                </a:solidFill>
                <a:latin typeface="Faustina"/>
                <a:ea typeface="Faustina"/>
                <a:cs typeface="Faustina"/>
                <a:sym typeface="Faustina"/>
              </a:rPr>
              <a:t> </a:t>
            </a:r>
            <a:r>
              <a:rPr lang="en-US" sz="5999" spc="119" dirty="0" err="1">
                <a:solidFill>
                  <a:srgbClr val="343232"/>
                </a:solidFill>
                <a:latin typeface="Faustina"/>
                <a:ea typeface="Faustina"/>
                <a:cs typeface="Faustina"/>
                <a:sym typeface="Faustina"/>
              </a:rPr>
              <a:t>dữ</a:t>
            </a:r>
            <a:r>
              <a:rPr lang="en-US" sz="5999" spc="119" dirty="0">
                <a:solidFill>
                  <a:srgbClr val="343232"/>
                </a:solidFill>
                <a:latin typeface="Faustina"/>
                <a:ea typeface="Faustina"/>
                <a:cs typeface="Faustina"/>
                <a:sym typeface="Faustina"/>
              </a:rPr>
              <a:t> </a:t>
            </a:r>
            <a:r>
              <a:rPr lang="en-US" sz="5999" spc="119" dirty="0" err="1">
                <a:solidFill>
                  <a:srgbClr val="343232"/>
                </a:solidFill>
                <a:latin typeface="Faustina"/>
                <a:ea typeface="Faustina"/>
                <a:cs typeface="Faustina"/>
                <a:sym typeface="Faustina"/>
              </a:rPr>
              <a:t>liệu</a:t>
            </a:r>
            <a:endParaRPr lang="en-US" sz="5999" spc="119" dirty="0">
              <a:solidFill>
                <a:srgbClr val="343232"/>
              </a:solidFill>
              <a:latin typeface="Faustina"/>
              <a:ea typeface="Faustina"/>
              <a:cs typeface="Faustina"/>
              <a:sym typeface="Faustina"/>
            </a:endParaRPr>
          </a:p>
        </p:txBody>
      </p:sp>
      <p:sp>
        <p:nvSpPr>
          <p:cNvPr id="6" name="TextBox 6"/>
          <p:cNvSpPr txBox="1"/>
          <p:nvPr/>
        </p:nvSpPr>
        <p:spPr>
          <a:xfrm>
            <a:off x="2514600" y="4177337"/>
            <a:ext cx="14249401" cy="2446824"/>
          </a:xfrm>
          <a:prstGeom prst="rect">
            <a:avLst/>
          </a:prstGeom>
        </p:spPr>
        <p:txBody>
          <a:bodyPr wrap="square" lIns="0" tIns="0" rIns="0" bIns="0" rtlCol="0" anchor="t">
            <a:spAutoFit/>
          </a:bodyPr>
          <a:lstStyle/>
          <a:p>
            <a:pPr marL="755651" lvl="1" indent="-377825" algn="just">
              <a:lnSpc>
                <a:spcPct val="150000"/>
              </a:lnSpc>
              <a:buFont typeface="Arial"/>
              <a:buChar char="•"/>
            </a:pPr>
            <a:r>
              <a:rPr lang="en-US" sz="3700" spc="70" dirty="0">
                <a:solidFill>
                  <a:srgbClr val="343232"/>
                </a:solidFill>
                <a:latin typeface="Faustina"/>
                <a:ea typeface="Faustina"/>
                <a:cs typeface="Faustina"/>
                <a:sym typeface="Faustina"/>
              </a:rPr>
              <a:t>Thu </a:t>
            </a:r>
            <a:r>
              <a:rPr lang="en-US" sz="3700" spc="70" dirty="0" err="1">
                <a:solidFill>
                  <a:srgbClr val="343232"/>
                </a:solidFill>
                <a:latin typeface="Faustina"/>
                <a:ea typeface="Faustina"/>
                <a:cs typeface="Faustina"/>
                <a:sym typeface="Faustina"/>
              </a:rPr>
              <a:t>thập</a:t>
            </a:r>
            <a:r>
              <a:rPr lang="en-US" sz="3700" spc="70" dirty="0">
                <a:solidFill>
                  <a:srgbClr val="343232"/>
                </a:solidFill>
                <a:latin typeface="Faustina"/>
                <a:ea typeface="Faustina"/>
                <a:cs typeface="Faustina"/>
                <a:sym typeface="Faustina"/>
              </a:rPr>
              <a:t> </a:t>
            </a:r>
            <a:r>
              <a:rPr lang="en-US" sz="3700" spc="70" dirty="0" err="1">
                <a:solidFill>
                  <a:srgbClr val="343232"/>
                </a:solidFill>
                <a:latin typeface="Faustina"/>
                <a:ea typeface="Faustina"/>
                <a:cs typeface="Faustina"/>
                <a:sym typeface="Faustina"/>
              </a:rPr>
              <a:t>dữ</a:t>
            </a:r>
            <a:r>
              <a:rPr lang="en-US" sz="3700" spc="70" dirty="0">
                <a:solidFill>
                  <a:srgbClr val="343232"/>
                </a:solidFill>
                <a:latin typeface="Faustina"/>
                <a:ea typeface="Faustina"/>
                <a:cs typeface="Faustina"/>
                <a:sym typeface="Faustina"/>
              </a:rPr>
              <a:t> </a:t>
            </a:r>
            <a:r>
              <a:rPr lang="en-US" sz="3700" spc="70" dirty="0" err="1">
                <a:solidFill>
                  <a:srgbClr val="343232"/>
                </a:solidFill>
                <a:latin typeface="Faustina"/>
                <a:ea typeface="Faustina"/>
                <a:cs typeface="Faustina"/>
                <a:sym typeface="Faustina"/>
              </a:rPr>
              <a:t>liệu</a:t>
            </a:r>
            <a:r>
              <a:rPr lang="en-US" sz="3700" spc="70" dirty="0">
                <a:solidFill>
                  <a:srgbClr val="343232"/>
                </a:solidFill>
                <a:latin typeface="Faustina"/>
                <a:ea typeface="Faustina"/>
                <a:cs typeface="Faustina"/>
                <a:sym typeface="Faustina"/>
              </a:rPr>
              <a:t>: </a:t>
            </a:r>
            <a:r>
              <a:rPr lang="en-US" sz="3700" spc="70" dirty="0" err="1">
                <a:solidFill>
                  <a:srgbClr val="343232"/>
                </a:solidFill>
                <a:latin typeface="Faustina"/>
                <a:ea typeface="Faustina"/>
                <a:cs typeface="Faustina"/>
                <a:sym typeface="Faustina"/>
              </a:rPr>
              <a:t>Chụp</a:t>
            </a:r>
            <a:r>
              <a:rPr lang="en-US" sz="3700" spc="70" dirty="0">
                <a:solidFill>
                  <a:srgbClr val="343232"/>
                </a:solidFill>
                <a:latin typeface="Faustina"/>
                <a:ea typeface="Faustina"/>
                <a:cs typeface="Faustina"/>
                <a:sym typeface="Faustina"/>
              </a:rPr>
              <a:t> </a:t>
            </a:r>
            <a:r>
              <a:rPr lang="en-US" sz="3700" spc="70" dirty="0" err="1">
                <a:solidFill>
                  <a:srgbClr val="343232"/>
                </a:solidFill>
                <a:latin typeface="Faustina"/>
                <a:ea typeface="Faustina"/>
                <a:cs typeface="Faustina"/>
                <a:sym typeface="Faustina"/>
              </a:rPr>
              <a:t>ảnh</a:t>
            </a:r>
            <a:r>
              <a:rPr lang="en-US" sz="3700" spc="70" dirty="0">
                <a:solidFill>
                  <a:srgbClr val="343232"/>
                </a:solidFill>
                <a:latin typeface="Faustina"/>
                <a:ea typeface="Faustina"/>
                <a:cs typeface="Faustina"/>
                <a:sym typeface="Faustina"/>
              </a:rPr>
              <a:t> </a:t>
            </a:r>
            <a:r>
              <a:rPr lang="en-US" sz="3700" spc="70" dirty="0" err="1">
                <a:solidFill>
                  <a:srgbClr val="343232"/>
                </a:solidFill>
                <a:latin typeface="Faustina"/>
                <a:ea typeface="Faustina"/>
                <a:cs typeface="Faustina"/>
                <a:sym typeface="Faustina"/>
              </a:rPr>
              <a:t>cho</a:t>
            </a:r>
            <a:r>
              <a:rPr lang="en-US" sz="3700" spc="70" dirty="0">
                <a:solidFill>
                  <a:srgbClr val="343232"/>
                </a:solidFill>
                <a:latin typeface="Faustina"/>
                <a:ea typeface="Faustina"/>
                <a:cs typeface="Faustina"/>
                <a:sym typeface="Faustina"/>
              </a:rPr>
              <a:t> 5 </a:t>
            </a:r>
            <a:r>
              <a:rPr lang="en-US" sz="3700" spc="70" dirty="0" err="1">
                <a:solidFill>
                  <a:srgbClr val="343232"/>
                </a:solidFill>
                <a:latin typeface="Faustina"/>
                <a:ea typeface="Faustina"/>
                <a:cs typeface="Faustina"/>
                <a:sym typeface="Faustina"/>
              </a:rPr>
              <a:t>tối</a:t>
            </a:r>
            <a:r>
              <a:rPr lang="en-US" sz="3700" spc="70" dirty="0">
                <a:solidFill>
                  <a:srgbClr val="343232"/>
                </a:solidFill>
                <a:latin typeface="Faustina"/>
                <a:ea typeface="Faustina"/>
                <a:cs typeface="Faustina"/>
                <a:sym typeface="Faustina"/>
              </a:rPr>
              <a:t> </a:t>
            </a:r>
            <a:r>
              <a:rPr lang="en-US" sz="3700" spc="70" dirty="0" err="1">
                <a:solidFill>
                  <a:srgbClr val="343232"/>
                </a:solidFill>
                <a:latin typeface="Faustina"/>
                <a:ea typeface="Faustina"/>
                <a:cs typeface="Faustina"/>
                <a:sym typeface="Faustina"/>
              </a:rPr>
              <a:t>tượng</a:t>
            </a:r>
            <a:r>
              <a:rPr lang="en-US" sz="3700" spc="70" dirty="0">
                <a:solidFill>
                  <a:srgbClr val="343232"/>
                </a:solidFill>
                <a:latin typeface="Faustina"/>
                <a:ea typeface="Faustina"/>
                <a:cs typeface="Faustina"/>
                <a:sym typeface="Faustina"/>
              </a:rPr>
              <a:t>, </a:t>
            </a:r>
            <a:r>
              <a:rPr lang="en-US" sz="3700" spc="70" dirty="0" err="1">
                <a:solidFill>
                  <a:srgbClr val="343232"/>
                </a:solidFill>
                <a:latin typeface="Faustina"/>
                <a:ea typeface="Faustina"/>
                <a:cs typeface="Faustina"/>
                <a:sym typeface="Faustina"/>
              </a:rPr>
              <a:t>mỗi</a:t>
            </a:r>
            <a:r>
              <a:rPr lang="en-US" sz="3700" spc="70" dirty="0">
                <a:solidFill>
                  <a:srgbClr val="343232"/>
                </a:solidFill>
                <a:latin typeface="Faustina"/>
                <a:ea typeface="Faustina"/>
                <a:cs typeface="Faustina"/>
                <a:sym typeface="Faustina"/>
              </a:rPr>
              <a:t> </a:t>
            </a:r>
            <a:r>
              <a:rPr lang="en-US" sz="3700" spc="70" dirty="0" err="1">
                <a:solidFill>
                  <a:srgbClr val="343232"/>
                </a:solidFill>
                <a:latin typeface="Faustina"/>
                <a:ea typeface="Faustina"/>
                <a:cs typeface="Faustina"/>
                <a:sym typeface="Faustina"/>
              </a:rPr>
              <a:t>đối</a:t>
            </a:r>
            <a:r>
              <a:rPr lang="en-US" sz="3700" spc="70" dirty="0">
                <a:solidFill>
                  <a:srgbClr val="343232"/>
                </a:solidFill>
                <a:latin typeface="Faustina"/>
                <a:ea typeface="Faustina"/>
                <a:cs typeface="Faustina"/>
                <a:sym typeface="Faustina"/>
              </a:rPr>
              <a:t> </a:t>
            </a:r>
            <a:r>
              <a:rPr lang="en-US" sz="3700" spc="70" dirty="0" err="1">
                <a:solidFill>
                  <a:srgbClr val="343232"/>
                </a:solidFill>
                <a:latin typeface="Faustina"/>
                <a:ea typeface="Faustina"/>
                <a:cs typeface="Faustina"/>
                <a:sym typeface="Faustina"/>
              </a:rPr>
              <a:t>tượng</a:t>
            </a:r>
            <a:r>
              <a:rPr lang="en-US" sz="3700" spc="70" dirty="0">
                <a:solidFill>
                  <a:srgbClr val="343232"/>
                </a:solidFill>
                <a:latin typeface="Faustina"/>
                <a:ea typeface="Faustina"/>
                <a:cs typeface="Faustina"/>
                <a:sym typeface="Faustina"/>
              </a:rPr>
              <a:t> 50 </a:t>
            </a:r>
            <a:r>
              <a:rPr lang="en-US" sz="3700" spc="70" dirty="0" err="1">
                <a:solidFill>
                  <a:srgbClr val="343232"/>
                </a:solidFill>
                <a:latin typeface="Faustina"/>
                <a:ea typeface="Faustina"/>
                <a:cs typeface="Faustina"/>
                <a:sym typeface="Faustina"/>
              </a:rPr>
              <a:t>ảnh</a:t>
            </a:r>
            <a:endParaRPr lang="en-US" sz="3700" spc="70" dirty="0">
              <a:solidFill>
                <a:srgbClr val="343232"/>
              </a:solidFill>
              <a:latin typeface="Faustina"/>
              <a:ea typeface="Faustina"/>
              <a:cs typeface="Faustina"/>
              <a:sym typeface="Faustina"/>
            </a:endParaRPr>
          </a:p>
          <a:p>
            <a:pPr marL="755651" lvl="1" indent="-377825" algn="just">
              <a:lnSpc>
                <a:spcPct val="150000"/>
              </a:lnSpc>
              <a:buFont typeface="Arial"/>
              <a:buChar char="•"/>
            </a:pPr>
            <a:r>
              <a:rPr lang="en-US" sz="3700" spc="70" dirty="0" err="1">
                <a:solidFill>
                  <a:srgbClr val="343232"/>
                </a:solidFill>
                <a:latin typeface="Faustina"/>
                <a:ea typeface="Faustina"/>
                <a:cs typeface="Faustina"/>
                <a:sym typeface="Faustina"/>
              </a:rPr>
              <a:t>Chuẩn</a:t>
            </a:r>
            <a:r>
              <a:rPr lang="en-US" sz="3700" spc="70" dirty="0">
                <a:solidFill>
                  <a:srgbClr val="343232"/>
                </a:solidFill>
                <a:latin typeface="Faustina"/>
                <a:ea typeface="Faustina"/>
                <a:cs typeface="Faustina"/>
                <a:sym typeface="Faustina"/>
              </a:rPr>
              <a:t> </a:t>
            </a:r>
            <a:r>
              <a:rPr lang="en-US" sz="3700" spc="70" dirty="0" err="1">
                <a:solidFill>
                  <a:srgbClr val="343232"/>
                </a:solidFill>
                <a:latin typeface="Faustina"/>
                <a:ea typeface="Faustina"/>
                <a:cs typeface="Faustina"/>
                <a:sym typeface="Faustina"/>
              </a:rPr>
              <a:t>hoá</a:t>
            </a:r>
            <a:r>
              <a:rPr lang="en-US" sz="3700" spc="70" dirty="0">
                <a:solidFill>
                  <a:srgbClr val="343232"/>
                </a:solidFill>
                <a:latin typeface="Faustina"/>
                <a:ea typeface="Faustina"/>
                <a:cs typeface="Faustina"/>
                <a:sym typeface="Faustina"/>
              </a:rPr>
              <a:t> </a:t>
            </a:r>
            <a:r>
              <a:rPr lang="en-US" sz="3700" spc="70" dirty="0" err="1">
                <a:solidFill>
                  <a:srgbClr val="343232"/>
                </a:solidFill>
                <a:latin typeface="Faustina"/>
                <a:ea typeface="Faustina"/>
                <a:cs typeface="Faustina"/>
                <a:sym typeface="Faustina"/>
              </a:rPr>
              <a:t>dữ</a:t>
            </a:r>
            <a:r>
              <a:rPr lang="en-US" sz="3700" spc="70" dirty="0">
                <a:solidFill>
                  <a:srgbClr val="343232"/>
                </a:solidFill>
                <a:latin typeface="Faustina"/>
                <a:ea typeface="Faustina"/>
                <a:cs typeface="Faustina"/>
                <a:sym typeface="Faustina"/>
              </a:rPr>
              <a:t> </a:t>
            </a:r>
            <a:r>
              <a:rPr lang="en-US" sz="3700" spc="70" dirty="0" err="1">
                <a:solidFill>
                  <a:srgbClr val="343232"/>
                </a:solidFill>
                <a:latin typeface="Faustina"/>
                <a:ea typeface="Faustina"/>
                <a:cs typeface="Faustina"/>
                <a:sym typeface="Faustina"/>
              </a:rPr>
              <a:t>liệu</a:t>
            </a:r>
            <a:r>
              <a:rPr lang="en-US" sz="3700" spc="70" dirty="0">
                <a:solidFill>
                  <a:srgbClr val="343232"/>
                </a:solidFill>
                <a:latin typeface="Faustina"/>
                <a:ea typeface="Faustina"/>
                <a:cs typeface="Faustina"/>
                <a:sym typeface="Faustina"/>
              </a:rPr>
              <a:t>: </a:t>
            </a:r>
            <a:r>
              <a:rPr lang="en-US" sz="3700" spc="70" dirty="0" err="1">
                <a:solidFill>
                  <a:srgbClr val="343232"/>
                </a:solidFill>
                <a:latin typeface="Faustina"/>
                <a:ea typeface="Faustina"/>
                <a:cs typeface="Faustina"/>
                <a:sym typeface="Faustina"/>
              </a:rPr>
              <a:t>Đưa</a:t>
            </a:r>
            <a:r>
              <a:rPr lang="en-US" sz="3700" spc="70" dirty="0">
                <a:solidFill>
                  <a:srgbClr val="343232"/>
                </a:solidFill>
                <a:latin typeface="Faustina"/>
                <a:ea typeface="Faustina"/>
                <a:cs typeface="Faustina"/>
                <a:sym typeface="Faustina"/>
              </a:rPr>
              <a:t> </a:t>
            </a:r>
            <a:r>
              <a:rPr lang="en-US" sz="3700" spc="70" dirty="0" err="1">
                <a:solidFill>
                  <a:srgbClr val="343232"/>
                </a:solidFill>
                <a:latin typeface="Faustina"/>
                <a:ea typeface="Faustina"/>
                <a:cs typeface="Faustina"/>
                <a:sym typeface="Faustina"/>
              </a:rPr>
              <a:t>tất</a:t>
            </a:r>
            <a:r>
              <a:rPr lang="en-US" sz="3700" spc="70" dirty="0">
                <a:solidFill>
                  <a:srgbClr val="343232"/>
                </a:solidFill>
                <a:latin typeface="Faustina"/>
                <a:ea typeface="Faustina"/>
                <a:cs typeface="Faustina"/>
                <a:sym typeface="Faustina"/>
              </a:rPr>
              <a:t> </a:t>
            </a:r>
            <a:r>
              <a:rPr lang="en-US" sz="3700" spc="70" dirty="0" err="1">
                <a:solidFill>
                  <a:srgbClr val="343232"/>
                </a:solidFill>
                <a:latin typeface="Faustina"/>
                <a:ea typeface="Faustina"/>
                <a:cs typeface="Faustina"/>
                <a:sym typeface="Faustina"/>
              </a:rPr>
              <a:t>cả</a:t>
            </a:r>
            <a:r>
              <a:rPr lang="en-US" sz="3700" spc="70" dirty="0">
                <a:solidFill>
                  <a:srgbClr val="343232"/>
                </a:solidFill>
                <a:latin typeface="Faustina"/>
                <a:ea typeface="Faustina"/>
                <a:cs typeface="Faustina"/>
                <a:sym typeface="Faustina"/>
              </a:rPr>
              <a:t> </a:t>
            </a:r>
            <a:r>
              <a:rPr lang="en-US" sz="3700" spc="70" dirty="0" err="1">
                <a:solidFill>
                  <a:srgbClr val="343232"/>
                </a:solidFill>
                <a:latin typeface="Faustina"/>
                <a:ea typeface="Faustina"/>
                <a:cs typeface="Faustina"/>
                <a:sym typeface="Faustina"/>
              </a:rPr>
              <a:t>các</a:t>
            </a:r>
            <a:r>
              <a:rPr lang="en-US" sz="3700" spc="70" dirty="0">
                <a:solidFill>
                  <a:srgbClr val="343232"/>
                </a:solidFill>
                <a:latin typeface="Faustina"/>
                <a:ea typeface="Faustina"/>
                <a:cs typeface="Faustina"/>
                <a:sym typeface="Faustina"/>
              </a:rPr>
              <a:t> </a:t>
            </a:r>
            <a:r>
              <a:rPr lang="en-US" sz="3700" spc="70" dirty="0" err="1">
                <a:solidFill>
                  <a:srgbClr val="343232"/>
                </a:solidFill>
                <a:latin typeface="Faustina"/>
                <a:ea typeface="Faustina"/>
                <a:cs typeface="Faustina"/>
                <a:sym typeface="Faustina"/>
              </a:rPr>
              <a:t>ảnh</a:t>
            </a:r>
            <a:r>
              <a:rPr lang="en-US" sz="3700" spc="70" dirty="0">
                <a:solidFill>
                  <a:srgbClr val="343232"/>
                </a:solidFill>
                <a:latin typeface="Faustina"/>
                <a:ea typeface="Faustina"/>
                <a:cs typeface="Faustina"/>
                <a:sym typeface="Faustina"/>
              </a:rPr>
              <a:t> </a:t>
            </a:r>
            <a:r>
              <a:rPr lang="en-US" sz="3700" spc="70" dirty="0" err="1">
                <a:solidFill>
                  <a:srgbClr val="343232"/>
                </a:solidFill>
                <a:latin typeface="Faustina"/>
                <a:ea typeface="Faustina"/>
                <a:cs typeface="Faustina"/>
                <a:sym typeface="Faustina"/>
              </a:rPr>
              <a:t>sau</a:t>
            </a:r>
            <a:r>
              <a:rPr lang="en-US" sz="3700" spc="70" dirty="0">
                <a:solidFill>
                  <a:srgbClr val="343232"/>
                </a:solidFill>
                <a:latin typeface="Faustina"/>
                <a:ea typeface="Faustina"/>
                <a:cs typeface="Faustina"/>
                <a:sym typeface="Faustina"/>
              </a:rPr>
              <a:t> </a:t>
            </a:r>
            <a:r>
              <a:rPr lang="en-US" sz="3700" spc="70" dirty="0" err="1">
                <a:solidFill>
                  <a:srgbClr val="343232"/>
                </a:solidFill>
                <a:latin typeface="Faustina"/>
                <a:ea typeface="Faustina"/>
                <a:cs typeface="Faustina"/>
                <a:sym typeface="Faustina"/>
              </a:rPr>
              <a:t>khi</a:t>
            </a:r>
            <a:r>
              <a:rPr lang="en-US" sz="3700" spc="70" dirty="0">
                <a:solidFill>
                  <a:srgbClr val="343232"/>
                </a:solidFill>
                <a:latin typeface="Faustina"/>
                <a:ea typeface="Faustina"/>
                <a:cs typeface="Faustina"/>
                <a:sym typeface="Faustina"/>
              </a:rPr>
              <a:t> </a:t>
            </a:r>
            <a:r>
              <a:rPr lang="en-US" sz="3700" spc="70" dirty="0" err="1">
                <a:solidFill>
                  <a:srgbClr val="343232"/>
                </a:solidFill>
                <a:latin typeface="Faustina"/>
                <a:ea typeface="Faustina"/>
                <a:cs typeface="Faustina"/>
                <a:sym typeface="Faustina"/>
              </a:rPr>
              <a:t>thu</a:t>
            </a:r>
            <a:r>
              <a:rPr lang="en-US" sz="3700" spc="70" dirty="0">
                <a:solidFill>
                  <a:srgbClr val="343232"/>
                </a:solidFill>
                <a:latin typeface="Faustina"/>
                <a:ea typeface="Faustina"/>
                <a:cs typeface="Faustina"/>
                <a:sym typeface="Faustina"/>
              </a:rPr>
              <a:t> </a:t>
            </a:r>
            <a:r>
              <a:rPr lang="en-US" sz="3700" spc="70" dirty="0" err="1">
                <a:solidFill>
                  <a:srgbClr val="343232"/>
                </a:solidFill>
                <a:latin typeface="Faustina"/>
                <a:ea typeface="Faustina"/>
                <a:cs typeface="Faustina"/>
                <a:sym typeface="Faustina"/>
              </a:rPr>
              <a:t>thập</a:t>
            </a:r>
            <a:r>
              <a:rPr lang="en-US" sz="3700" spc="70" dirty="0">
                <a:solidFill>
                  <a:srgbClr val="343232"/>
                </a:solidFill>
                <a:latin typeface="Faustina"/>
                <a:ea typeface="Faustina"/>
                <a:cs typeface="Faustina"/>
                <a:sym typeface="Faustina"/>
              </a:rPr>
              <a:t> </a:t>
            </a:r>
            <a:r>
              <a:rPr lang="en-US" sz="3700" spc="70" dirty="0" err="1">
                <a:solidFill>
                  <a:srgbClr val="343232"/>
                </a:solidFill>
                <a:latin typeface="Faustina"/>
                <a:ea typeface="Faustina"/>
                <a:cs typeface="Faustina"/>
                <a:sym typeface="Faustina"/>
              </a:rPr>
              <a:t>về</a:t>
            </a:r>
            <a:r>
              <a:rPr lang="en-US" sz="3700" spc="70" dirty="0">
                <a:solidFill>
                  <a:srgbClr val="343232"/>
                </a:solidFill>
                <a:latin typeface="Faustina"/>
                <a:ea typeface="Faustina"/>
                <a:cs typeface="Faustina"/>
                <a:sym typeface="Faustina"/>
              </a:rPr>
              <a:t> </a:t>
            </a:r>
            <a:r>
              <a:rPr lang="en-US" sz="3700" spc="70" dirty="0" err="1">
                <a:solidFill>
                  <a:srgbClr val="343232"/>
                </a:solidFill>
                <a:latin typeface="Faustina"/>
                <a:ea typeface="Faustina"/>
                <a:cs typeface="Faustina"/>
                <a:sym typeface="Faustina"/>
              </a:rPr>
              <a:t>kích</a:t>
            </a:r>
            <a:r>
              <a:rPr lang="en-US" sz="3700" spc="70" dirty="0">
                <a:solidFill>
                  <a:srgbClr val="343232"/>
                </a:solidFill>
                <a:latin typeface="Faustina"/>
                <a:ea typeface="Faustina"/>
                <a:cs typeface="Faustina"/>
                <a:sym typeface="Faustina"/>
              </a:rPr>
              <a:t> </a:t>
            </a:r>
            <a:r>
              <a:rPr lang="en-US" sz="3700" spc="70" dirty="0" err="1">
                <a:solidFill>
                  <a:srgbClr val="343232"/>
                </a:solidFill>
                <a:latin typeface="Faustina"/>
                <a:ea typeface="Faustina"/>
                <a:cs typeface="Faustina"/>
                <a:sym typeface="Faustina"/>
              </a:rPr>
              <a:t>thước</a:t>
            </a:r>
            <a:r>
              <a:rPr lang="en-US" sz="3700" spc="70" dirty="0">
                <a:solidFill>
                  <a:srgbClr val="343232"/>
                </a:solidFill>
                <a:latin typeface="Faustina"/>
                <a:ea typeface="Faustina"/>
                <a:cs typeface="Faustina"/>
                <a:sym typeface="Faustina"/>
              </a:rPr>
              <a:t> 640x640</a:t>
            </a:r>
          </a:p>
        </p:txBody>
      </p:sp>
      <p:sp>
        <p:nvSpPr>
          <p:cNvPr id="7" name="AutoShape 10">
            <a:extLst>
              <a:ext uri="{FF2B5EF4-FFF2-40B4-BE49-F238E27FC236}">
                <a16:creationId xmlns:a16="http://schemas.microsoft.com/office/drawing/2014/main" id="{AC9B9DDC-8C1C-401C-BE1C-4EF6CA90F742}"/>
              </a:ext>
            </a:extLst>
          </p:cNvPr>
          <p:cNvSpPr/>
          <p:nvPr/>
        </p:nvSpPr>
        <p:spPr>
          <a:xfrm flipV="1">
            <a:off x="12104976" y="596531"/>
            <a:ext cx="6183024" cy="0"/>
          </a:xfrm>
          <a:prstGeom prst="line">
            <a:avLst/>
          </a:prstGeom>
          <a:ln w="19050" cap="flat">
            <a:solidFill>
              <a:srgbClr val="000000"/>
            </a:solidFill>
            <a:prstDash val="solid"/>
            <a:headEnd type="none" w="sm" len="sm"/>
            <a:tailEnd type="none" w="sm" len="sm"/>
          </a:ln>
        </p:spPr>
      </p:sp>
      <p:sp>
        <p:nvSpPr>
          <p:cNvPr id="8" name="AutoShape 12">
            <a:extLst>
              <a:ext uri="{FF2B5EF4-FFF2-40B4-BE49-F238E27FC236}">
                <a16:creationId xmlns:a16="http://schemas.microsoft.com/office/drawing/2014/main" id="{9857E5EF-8AF8-4734-B873-C9EA1852A6C4}"/>
              </a:ext>
            </a:extLst>
          </p:cNvPr>
          <p:cNvSpPr/>
          <p:nvPr/>
        </p:nvSpPr>
        <p:spPr>
          <a:xfrm>
            <a:off x="14248939" y="1028700"/>
            <a:ext cx="4039061" cy="9525"/>
          </a:xfrm>
          <a:prstGeom prst="line">
            <a:avLst/>
          </a:prstGeom>
          <a:ln w="19050" cap="flat">
            <a:solidFill>
              <a:srgbClr val="000000"/>
            </a:solidFill>
            <a:prstDash val="solid"/>
            <a:headEnd type="none" w="sm" len="sm"/>
            <a:tailEnd type="none" w="sm" len="sm"/>
          </a:ln>
        </p:spPr>
      </p:sp>
      <p:sp>
        <p:nvSpPr>
          <p:cNvPr id="9" name="AutoShape 16">
            <a:extLst>
              <a:ext uri="{FF2B5EF4-FFF2-40B4-BE49-F238E27FC236}">
                <a16:creationId xmlns:a16="http://schemas.microsoft.com/office/drawing/2014/main" id="{F9785C84-CD45-4B38-8AE2-277F62264F8B}"/>
              </a:ext>
            </a:extLst>
          </p:cNvPr>
          <p:cNvSpPr/>
          <p:nvPr/>
        </p:nvSpPr>
        <p:spPr>
          <a:xfrm flipV="1">
            <a:off x="-377811" y="9666242"/>
            <a:ext cx="6183024" cy="0"/>
          </a:xfrm>
          <a:prstGeom prst="line">
            <a:avLst/>
          </a:prstGeom>
          <a:ln w="19050" cap="flat">
            <a:solidFill>
              <a:srgbClr val="000000"/>
            </a:solidFill>
            <a:prstDash val="solid"/>
            <a:headEnd type="none" w="sm" len="sm"/>
            <a:tailEnd type="none" w="sm" len="sm"/>
          </a:ln>
        </p:spPr>
      </p:sp>
      <p:sp>
        <p:nvSpPr>
          <p:cNvPr id="10" name="AutoShape 17">
            <a:extLst>
              <a:ext uri="{FF2B5EF4-FFF2-40B4-BE49-F238E27FC236}">
                <a16:creationId xmlns:a16="http://schemas.microsoft.com/office/drawing/2014/main" id="{0C0F5D63-0E59-4F27-BBA8-768A72EEE034}"/>
              </a:ext>
            </a:extLst>
          </p:cNvPr>
          <p:cNvSpPr/>
          <p:nvPr/>
        </p:nvSpPr>
        <p:spPr>
          <a:xfrm>
            <a:off x="-1085045" y="9253538"/>
            <a:ext cx="4039061" cy="9525"/>
          </a:xfrm>
          <a:prstGeom prst="line">
            <a:avLst/>
          </a:prstGeom>
          <a:ln w="19050" cap="flat">
            <a:solidFill>
              <a:srgbClr val="000000"/>
            </a:solidFill>
            <a:prstDash val="solid"/>
            <a:headEnd type="none" w="sm" len="sm"/>
            <a:tailEnd type="none" w="sm" len="sm"/>
          </a:ln>
        </p:spPr>
      </p:sp>
      <p:grpSp>
        <p:nvGrpSpPr>
          <p:cNvPr id="11" name="Group 2">
            <a:extLst>
              <a:ext uri="{FF2B5EF4-FFF2-40B4-BE49-F238E27FC236}">
                <a16:creationId xmlns:a16="http://schemas.microsoft.com/office/drawing/2014/main" id="{395BE554-58CF-4DD3-807E-3FBC7275481B}"/>
              </a:ext>
            </a:extLst>
          </p:cNvPr>
          <p:cNvGrpSpPr/>
          <p:nvPr/>
        </p:nvGrpSpPr>
        <p:grpSpPr>
          <a:xfrm>
            <a:off x="16177714" y="8502372"/>
            <a:ext cx="3015729" cy="3015729"/>
            <a:chOff x="0" y="0"/>
            <a:chExt cx="812800" cy="812800"/>
          </a:xfrm>
        </p:grpSpPr>
        <p:sp>
          <p:nvSpPr>
            <p:cNvPr id="12" name="Freeform 3">
              <a:extLst>
                <a:ext uri="{FF2B5EF4-FFF2-40B4-BE49-F238E27FC236}">
                  <a16:creationId xmlns:a16="http://schemas.microsoft.com/office/drawing/2014/main" id="{65E4A425-961D-4722-B4F7-4ADF987E806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9786"/>
            </a:solidFill>
          </p:spPr>
        </p:sp>
        <p:sp>
          <p:nvSpPr>
            <p:cNvPr id="13" name="TextBox 4">
              <a:extLst>
                <a:ext uri="{FF2B5EF4-FFF2-40B4-BE49-F238E27FC236}">
                  <a16:creationId xmlns:a16="http://schemas.microsoft.com/office/drawing/2014/main" id="{28CEDAB4-1FC8-4CF6-8348-682585652CC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6">
            <a:extLst>
              <a:ext uri="{FF2B5EF4-FFF2-40B4-BE49-F238E27FC236}">
                <a16:creationId xmlns:a16="http://schemas.microsoft.com/office/drawing/2014/main" id="{661F35E8-1153-4352-8CC0-CC985214CF5C}"/>
              </a:ext>
            </a:extLst>
          </p:cNvPr>
          <p:cNvSpPr/>
          <p:nvPr/>
        </p:nvSpPr>
        <p:spPr>
          <a:xfrm>
            <a:off x="16364454" y="8689112"/>
            <a:ext cx="2642250" cy="264225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7139" t="-2379" r="-8329" b="-13088"/>
            </a:stretch>
          </a:blipFill>
        </p:spPr>
        <p:txBody>
          <a:bodyPr/>
          <a:lstStyle/>
          <a:p>
            <a:endParaRPr lang="en-US" dirty="0"/>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9E2"/>
        </a:solidFill>
        <a:effectLst/>
      </p:bgPr>
    </p:bg>
    <p:spTree>
      <p:nvGrpSpPr>
        <p:cNvPr id="1" name=""/>
        <p:cNvGrpSpPr/>
        <p:nvPr/>
      </p:nvGrpSpPr>
      <p:grpSpPr>
        <a:xfrm>
          <a:off x="0" y="0"/>
          <a:ext cx="0" cy="0"/>
          <a:chOff x="0" y="0"/>
          <a:chExt cx="0" cy="0"/>
        </a:xfrm>
      </p:grpSpPr>
      <p:sp>
        <p:nvSpPr>
          <p:cNvPr id="2" name="TextBox 2"/>
          <p:cNvSpPr txBox="1"/>
          <p:nvPr/>
        </p:nvSpPr>
        <p:spPr>
          <a:xfrm>
            <a:off x="1630120" y="2657149"/>
            <a:ext cx="9632648" cy="7013575"/>
          </a:xfrm>
          <a:prstGeom prst="rect">
            <a:avLst/>
          </a:prstGeom>
        </p:spPr>
        <p:txBody>
          <a:bodyPr lIns="0" tIns="0" rIns="0" bIns="0" rtlCol="0" anchor="t">
            <a:spAutoFit/>
          </a:bodyPr>
          <a:lstStyle/>
          <a:p>
            <a:pPr marL="755651" lvl="1" indent="-377825" algn="just">
              <a:lnSpc>
                <a:spcPts val="5600"/>
              </a:lnSpc>
              <a:buFont typeface="Arial"/>
              <a:buChar char="•"/>
            </a:pPr>
            <a:r>
              <a:rPr lang="en-US" sz="3500" spc="70">
                <a:solidFill>
                  <a:srgbClr val="343232"/>
                </a:solidFill>
                <a:latin typeface="Faustina"/>
                <a:ea typeface="Faustina"/>
                <a:cs typeface="Faustina"/>
                <a:sym typeface="Faustina"/>
              </a:rPr>
              <a:t>Sử dụng phầm mềm LabelImg để gắn nhãn cho từng đối tượng trong hình ảnh.</a:t>
            </a:r>
          </a:p>
          <a:p>
            <a:pPr marL="755651" lvl="1" indent="-377825" algn="just">
              <a:lnSpc>
                <a:spcPts val="5600"/>
              </a:lnSpc>
              <a:buFont typeface="Arial"/>
              <a:buChar char="•"/>
            </a:pPr>
            <a:r>
              <a:rPr lang="en-US" sz="3500" spc="70">
                <a:solidFill>
                  <a:srgbClr val="343232"/>
                </a:solidFill>
                <a:latin typeface="Faustina"/>
                <a:ea typeface="Faustina"/>
                <a:cs typeface="Faustina"/>
                <a:sym typeface="Faustina"/>
              </a:rPr>
              <a:t>Quá trình gắn nhãn: Mở từng hình ảnh trong LabelImg, xác định vùng chứa đối tượng cần nhận diện bằng cách vẽ hộp giới hạn xung quanh nó, và gán nhãn phù hợp theo danh mục được định trước. Các nhãn này sau đó được lưu dưới định dạng YOLO với thông tin tọa độ và tên lớp đối tượng tương ứng.</a:t>
            </a:r>
          </a:p>
          <a:p>
            <a:pPr algn="just">
              <a:lnSpc>
                <a:spcPts val="5600"/>
              </a:lnSpc>
            </a:pPr>
            <a:r>
              <a:rPr lang="en-US" sz="3500" spc="70">
                <a:solidFill>
                  <a:srgbClr val="343232"/>
                </a:solidFill>
                <a:latin typeface="Faustina"/>
                <a:ea typeface="Faustina"/>
                <a:cs typeface="Faustina"/>
                <a:sym typeface="Faustina"/>
              </a:rPr>
              <a:t> </a:t>
            </a:r>
          </a:p>
        </p:txBody>
      </p:sp>
      <p:sp>
        <p:nvSpPr>
          <p:cNvPr id="3" name="Freeform 3"/>
          <p:cNvSpPr/>
          <p:nvPr/>
        </p:nvSpPr>
        <p:spPr>
          <a:xfrm>
            <a:off x="11710343" y="2491778"/>
            <a:ext cx="6087919" cy="6298153"/>
          </a:xfrm>
          <a:custGeom>
            <a:avLst/>
            <a:gdLst/>
            <a:ahLst/>
            <a:cxnLst/>
            <a:rect l="l" t="t" r="r" b="b"/>
            <a:pathLst>
              <a:path w="6087919" h="6298153">
                <a:moveTo>
                  <a:pt x="0" y="0"/>
                </a:moveTo>
                <a:lnTo>
                  <a:pt x="6087919" y="0"/>
                </a:lnTo>
                <a:lnTo>
                  <a:pt x="6087919" y="6298153"/>
                </a:lnTo>
                <a:lnTo>
                  <a:pt x="0" y="6298153"/>
                </a:lnTo>
                <a:lnTo>
                  <a:pt x="0" y="0"/>
                </a:lnTo>
                <a:close/>
              </a:path>
            </a:pathLst>
          </a:custGeom>
          <a:blipFill>
            <a:blip r:embed="rId2"/>
            <a:stretch>
              <a:fillRect l="-33262" t="-5270" r="-53438" b="-2108"/>
            </a:stretch>
          </a:blipFill>
        </p:spPr>
      </p:sp>
      <p:sp>
        <p:nvSpPr>
          <p:cNvPr id="4" name="TextBox 4"/>
          <p:cNvSpPr txBox="1"/>
          <p:nvPr/>
        </p:nvSpPr>
        <p:spPr>
          <a:xfrm>
            <a:off x="2394558" y="967106"/>
            <a:ext cx="8586530" cy="1019176"/>
          </a:xfrm>
          <a:prstGeom prst="rect">
            <a:avLst/>
          </a:prstGeom>
        </p:spPr>
        <p:txBody>
          <a:bodyPr lIns="0" tIns="0" rIns="0" bIns="0" rtlCol="0" anchor="t">
            <a:spAutoFit/>
          </a:bodyPr>
          <a:lstStyle/>
          <a:p>
            <a:pPr algn="l">
              <a:lnSpc>
                <a:spcPts val="8399"/>
              </a:lnSpc>
            </a:pPr>
            <a:r>
              <a:rPr lang="en-US" sz="5999" spc="119">
                <a:solidFill>
                  <a:srgbClr val="343232"/>
                </a:solidFill>
                <a:latin typeface="Faustina"/>
                <a:ea typeface="Faustina"/>
                <a:cs typeface="Faustina"/>
                <a:sym typeface="Faustina"/>
              </a:rPr>
              <a:t>Gắn nhãn dữ liệu</a:t>
            </a:r>
          </a:p>
        </p:txBody>
      </p:sp>
      <p:grpSp>
        <p:nvGrpSpPr>
          <p:cNvPr id="5" name="Group 5"/>
          <p:cNvGrpSpPr/>
          <p:nvPr/>
        </p:nvGrpSpPr>
        <p:grpSpPr>
          <a:xfrm>
            <a:off x="1028700" y="1028700"/>
            <a:ext cx="1178128" cy="949641"/>
            <a:chOff x="0" y="0"/>
            <a:chExt cx="310289" cy="250111"/>
          </a:xfrm>
        </p:grpSpPr>
        <p:sp>
          <p:nvSpPr>
            <p:cNvPr id="6" name="Freeform 6"/>
            <p:cNvSpPr/>
            <p:nvPr/>
          </p:nvSpPr>
          <p:spPr>
            <a:xfrm>
              <a:off x="0" y="0"/>
              <a:ext cx="310289" cy="250111"/>
            </a:xfrm>
            <a:custGeom>
              <a:avLst/>
              <a:gdLst/>
              <a:ahLst/>
              <a:cxnLst/>
              <a:rect l="l" t="t" r="r" b="b"/>
              <a:pathLst>
                <a:path w="310289" h="250111">
                  <a:moveTo>
                    <a:pt x="125056" y="0"/>
                  </a:moveTo>
                  <a:lnTo>
                    <a:pt x="185233" y="0"/>
                  </a:lnTo>
                  <a:cubicBezTo>
                    <a:pt x="254300" y="0"/>
                    <a:pt x="310289" y="55989"/>
                    <a:pt x="310289" y="125056"/>
                  </a:cubicBezTo>
                  <a:lnTo>
                    <a:pt x="310289" y="125056"/>
                  </a:lnTo>
                  <a:cubicBezTo>
                    <a:pt x="310289" y="158222"/>
                    <a:pt x="297113" y="190031"/>
                    <a:pt x="273661" y="213483"/>
                  </a:cubicBezTo>
                  <a:cubicBezTo>
                    <a:pt x="250208" y="236936"/>
                    <a:pt x="218400" y="250111"/>
                    <a:pt x="185233" y="250111"/>
                  </a:cubicBezTo>
                  <a:lnTo>
                    <a:pt x="125056" y="250111"/>
                  </a:lnTo>
                  <a:cubicBezTo>
                    <a:pt x="55989" y="250111"/>
                    <a:pt x="0" y="194122"/>
                    <a:pt x="0" y="125056"/>
                  </a:cubicBezTo>
                  <a:lnTo>
                    <a:pt x="0" y="125056"/>
                  </a:lnTo>
                  <a:cubicBezTo>
                    <a:pt x="0" y="55989"/>
                    <a:pt x="55989" y="0"/>
                    <a:pt x="125056" y="0"/>
                  </a:cubicBezTo>
                  <a:close/>
                </a:path>
              </a:pathLst>
            </a:custGeom>
            <a:solidFill>
              <a:srgbClr val="DD8B8B"/>
            </a:solidFill>
          </p:spPr>
        </p:sp>
        <p:sp>
          <p:nvSpPr>
            <p:cNvPr id="7" name="TextBox 7"/>
            <p:cNvSpPr txBox="1"/>
            <p:nvPr/>
          </p:nvSpPr>
          <p:spPr>
            <a:xfrm>
              <a:off x="0" y="-104775"/>
              <a:ext cx="310289" cy="354886"/>
            </a:xfrm>
            <a:prstGeom prst="rect">
              <a:avLst/>
            </a:prstGeom>
          </p:spPr>
          <p:txBody>
            <a:bodyPr lIns="50800" tIns="50800" rIns="50800" bIns="50800" rtlCol="0" anchor="ctr"/>
            <a:lstStyle/>
            <a:p>
              <a:pPr algn="ctr">
                <a:lnSpc>
                  <a:spcPts val="6299"/>
                </a:lnSpc>
              </a:pPr>
              <a:r>
                <a:rPr lang="en-US" sz="4499">
                  <a:solidFill>
                    <a:srgbClr val="000000"/>
                  </a:solidFill>
                  <a:latin typeface="Catchy Mager"/>
                  <a:ea typeface="Catchy Mager"/>
                  <a:cs typeface="Catchy Mager"/>
                  <a:sym typeface="Catchy Mager"/>
                </a:rPr>
                <a:t>03</a:t>
              </a:r>
            </a:p>
          </p:txBody>
        </p:sp>
      </p:gr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E9E2"/>
        </a:solidFill>
        <a:effectLst/>
      </p:bgPr>
    </p:bg>
    <p:spTree>
      <p:nvGrpSpPr>
        <p:cNvPr id="1" name=""/>
        <p:cNvGrpSpPr/>
        <p:nvPr/>
      </p:nvGrpSpPr>
      <p:grpSpPr>
        <a:xfrm>
          <a:off x="0" y="0"/>
          <a:ext cx="0" cy="0"/>
          <a:chOff x="0" y="0"/>
          <a:chExt cx="0" cy="0"/>
        </a:xfrm>
      </p:grpSpPr>
      <p:sp>
        <p:nvSpPr>
          <p:cNvPr id="2" name="TextBox 2"/>
          <p:cNvSpPr txBox="1"/>
          <p:nvPr/>
        </p:nvSpPr>
        <p:spPr>
          <a:xfrm>
            <a:off x="2245107" y="2436764"/>
            <a:ext cx="13797787" cy="7013575"/>
          </a:xfrm>
          <a:prstGeom prst="rect">
            <a:avLst/>
          </a:prstGeom>
        </p:spPr>
        <p:txBody>
          <a:bodyPr lIns="0" tIns="0" rIns="0" bIns="0" rtlCol="0" anchor="t">
            <a:spAutoFit/>
          </a:bodyPr>
          <a:lstStyle/>
          <a:p>
            <a:pPr marL="755651" lvl="1" indent="-377825" algn="just">
              <a:lnSpc>
                <a:spcPts val="5600"/>
              </a:lnSpc>
              <a:buFont typeface="Arial"/>
              <a:buChar char="•"/>
            </a:pPr>
            <a:r>
              <a:rPr lang="en-US" sz="3500" spc="70">
                <a:solidFill>
                  <a:srgbClr val="343232"/>
                </a:solidFill>
                <a:latin typeface="Faustina"/>
                <a:ea typeface="Faustina"/>
                <a:cs typeface="Faustina"/>
                <a:sym typeface="Faustina"/>
              </a:rPr>
              <a:t>Triển khai trên nền tảng Google Colab và lưu trữ dữ liệu trực tiếp trên Google Drive.</a:t>
            </a:r>
          </a:p>
          <a:p>
            <a:pPr marL="755651" lvl="1" indent="-377825" algn="just">
              <a:lnSpc>
                <a:spcPts val="5600"/>
              </a:lnSpc>
              <a:buFont typeface="Arial"/>
              <a:buChar char="•"/>
            </a:pPr>
            <a:r>
              <a:rPr lang="en-US" sz="3500" spc="70">
                <a:solidFill>
                  <a:srgbClr val="343232"/>
                </a:solidFill>
                <a:latin typeface="Faustina"/>
                <a:ea typeface="Faustina"/>
                <a:cs typeface="Faustina"/>
                <a:sym typeface="Faustina"/>
              </a:rPr>
              <a:t>Quá trình huấn luyện diễn ra trong giao diện notebook của Colab, cho phép theo dõi các thông số quan trọng như độ chính xác, hàm mất mát, mAP theo thời gian thực và có thể điều chỉnh các tham số huấn luyến như learning rate, batch size, số lượng epochs.</a:t>
            </a:r>
          </a:p>
          <a:p>
            <a:pPr marL="755651" lvl="1" indent="-377825" algn="just">
              <a:lnSpc>
                <a:spcPts val="5600"/>
              </a:lnSpc>
              <a:buFont typeface="Arial"/>
              <a:buChar char="•"/>
            </a:pPr>
            <a:r>
              <a:rPr lang="en-US" sz="3500" spc="70">
                <a:solidFill>
                  <a:srgbClr val="343232"/>
                </a:solidFill>
                <a:latin typeface="Faustina"/>
                <a:ea typeface="Faustina"/>
                <a:cs typeface="Faustina"/>
                <a:sym typeface="Faustina"/>
              </a:rPr>
              <a:t>Khi mô hình đạt độ chính xác tối ưu, trọng số tốt nhất sẽ được lưu trữ trên Google Drive.</a:t>
            </a:r>
          </a:p>
          <a:p>
            <a:pPr marL="755651" lvl="1" indent="-377825" algn="just">
              <a:lnSpc>
                <a:spcPts val="5600"/>
              </a:lnSpc>
              <a:buFont typeface="Arial"/>
              <a:buChar char="•"/>
            </a:pPr>
            <a:r>
              <a:rPr lang="en-US" sz="3500" spc="70">
                <a:solidFill>
                  <a:srgbClr val="343232"/>
                </a:solidFill>
                <a:latin typeface="Faustina"/>
                <a:ea typeface="Faustina"/>
                <a:cs typeface="Faustina"/>
                <a:sym typeface="Faustina"/>
              </a:rPr>
              <a:t>Nếu triển khai trên thiết bị di động, mô hình chuyển đổi từ định dạng best.pt sang *.tflite</a:t>
            </a:r>
          </a:p>
        </p:txBody>
      </p:sp>
      <p:sp>
        <p:nvSpPr>
          <p:cNvPr id="3" name="TextBox 3"/>
          <p:cNvSpPr txBox="1"/>
          <p:nvPr/>
        </p:nvSpPr>
        <p:spPr>
          <a:xfrm>
            <a:off x="2394558" y="967106"/>
            <a:ext cx="15893442" cy="995680"/>
          </a:xfrm>
          <a:prstGeom prst="rect">
            <a:avLst/>
          </a:prstGeom>
        </p:spPr>
        <p:txBody>
          <a:bodyPr lIns="0" tIns="0" rIns="0" bIns="0" rtlCol="0" anchor="t">
            <a:spAutoFit/>
          </a:bodyPr>
          <a:lstStyle/>
          <a:p>
            <a:pPr algn="l">
              <a:lnSpc>
                <a:spcPts val="8119"/>
              </a:lnSpc>
            </a:pPr>
            <a:r>
              <a:rPr lang="en-US" sz="5799" spc="115">
                <a:solidFill>
                  <a:srgbClr val="343232"/>
                </a:solidFill>
                <a:latin typeface="Faustina"/>
                <a:ea typeface="Faustina"/>
                <a:cs typeface="Faustina"/>
                <a:sym typeface="Faustina"/>
              </a:rPr>
              <a:t>Nhận diện cây với mô hình huấn luyện YOLOv5</a:t>
            </a:r>
          </a:p>
        </p:txBody>
      </p:sp>
      <p:grpSp>
        <p:nvGrpSpPr>
          <p:cNvPr id="4" name="Group 4"/>
          <p:cNvGrpSpPr/>
          <p:nvPr/>
        </p:nvGrpSpPr>
        <p:grpSpPr>
          <a:xfrm>
            <a:off x="1028700" y="1028700"/>
            <a:ext cx="1178128" cy="949641"/>
            <a:chOff x="0" y="0"/>
            <a:chExt cx="310289" cy="250111"/>
          </a:xfrm>
        </p:grpSpPr>
        <p:sp>
          <p:nvSpPr>
            <p:cNvPr id="5" name="Freeform 5"/>
            <p:cNvSpPr/>
            <p:nvPr/>
          </p:nvSpPr>
          <p:spPr>
            <a:xfrm>
              <a:off x="0" y="0"/>
              <a:ext cx="310289" cy="250111"/>
            </a:xfrm>
            <a:custGeom>
              <a:avLst/>
              <a:gdLst/>
              <a:ahLst/>
              <a:cxnLst/>
              <a:rect l="l" t="t" r="r" b="b"/>
              <a:pathLst>
                <a:path w="310289" h="250111">
                  <a:moveTo>
                    <a:pt x="125056" y="0"/>
                  </a:moveTo>
                  <a:lnTo>
                    <a:pt x="185233" y="0"/>
                  </a:lnTo>
                  <a:cubicBezTo>
                    <a:pt x="254300" y="0"/>
                    <a:pt x="310289" y="55989"/>
                    <a:pt x="310289" y="125056"/>
                  </a:cubicBezTo>
                  <a:lnTo>
                    <a:pt x="310289" y="125056"/>
                  </a:lnTo>
                  <a:cubicBezTo>
                    <a:pt x="310289" y="158222"/>
                    <a:pt x="297113" y="190031"/>
                    <a:pt x="273661" y="213483"/>
                  </a:cubicBezTo>
                  <a:cubicBezTo>
                    <a:pt x="250208" y="236936"/>
                    <a:pt x="218400" y="250111"/>
                    <a:pt x="185233" y="250111"/>
                  </a:cubicBezTo>
                  <a:lnTo>
                    <a:pt x="125056" y="250111"/>
                  </a:lnTo>
                  <a:cubicBezTo>
                    <a:pt x="55989" y="250111"/>
                    <a:pt x="0" y="194122"/>
                    <a:pt x="0" y="125056"/>
                  </a:cubicBezTo>
                  <a:lnTo>
                    <a:pt x="0" y="125056"/>
                  </a:lnTo>
                  <a:cubicBezTo>
                    <a:pt x="0" y="55989"/>
                    <a:pt x="55989" y="0"/>
                    <a:pt x="125056" y="0"/>
                  </a:cubicBezTo>
                  <a:close/>
                </a:path>
              </a:pathLst>
            </a:custGeom>
            <a:solidFill>
              <a:srgbClr val="FF914D"/>
            </a:solidFill>
          </p:spPr>
        </p:sp>
        <p:sp>
          <p:nvSpPr>
            <p:cNvPr id="6" name="TextBox 6"/>
            <p:cNvSpPr txBox="1"/>
            <p:nvPr/>
          </p:nvSpPr>
          <p:spPr>
            <a:xfrm>
              <a:off x="0" y="-104775"/>
              <a:ext cx="310289" cy="354886"/>
            </a:xfrm>
            <a:prstGeom prst="rect">
              <a:avLst/>
            </a:prstGeom>
          </p:spPr>
          <p:txBody>
            <a:bodyPr lIns="50800" tIns="50800" rIns="50800" bIns="50800" rtlCol="0" anchor="ctr"/>
            <a:lstStyle/>
            <a:p>
              <a:pPr algn="ctr">
                <a:lnSpc>
                  <a:spcPts val="6299"/>
                </a:lnSpc>
              </a:pPr>
              <a:r>
                <a:rPr lang="en-US" sz="4499" spc="89">
                  <a:solidFill>
                    <a:srgbClr val="000000"/>
                  </a:solidFill>
                  <a:latin typeface="Catchy Mager"/>
                  <a:ea typeface="Catchy Mager"/>
                  <a:cs typeface="Catchy Mager"/>
                  <a:sym typeface="Catchy Mager"/>
                </a:rPr>
                <a:t>04</a:t>
              </a:r>
            </a:p>
          </p:txBody>
        </p:sp>
      </p:gr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9E2"/>
        </a:solidFill>
        <a:effectLst/>
      </p:bgPr>
    </p:bg>
    <p:spTree>
      <p:nvGrpSpPr>
        <p:cNvPr id="1" name=""/>
        <p:cNvGrpSpPr/>
        <p:nvPr/>
      </p:nvGrpSpPr>
      <p:grpSpPr>
        <a:xfrm>
          <a:off x="0" y="0"/>
          <a:ext cx="0" cy="0"/>
          <a:chOff x="0" y="0"/>
          <a:chExt cx="0" cy="0"/>
        </a:xfrm>
      </p:grpSpPr>
      <p:sp>
        <p:nvSpPr>
          <p:cNvPr id="2" name="Freeform 2"/>
          <p:cNvSpPr/>
          <p:nvPr/>
        </p:nvSpPr>
        <p:spPr>
          <a:xfrm>
            <a:off x="3869642" y="352047"/>
            <a:ext cx="7010194" cy="4679305"/>
          </a:xfrm>
          <a:custGeom>
            <a:avLst/>
            <a:gdLst/>
            <a:ahLst/>
            <a:cxnLst/>
            <a:rect l="l" t="t" r="r" b="b"/>
            <a:pathLst>
              <a:path w="7010194" h="4679305">
                <a:moveTo>
                  <a:pt x="0" y="0"/>
                </a:moveTo>
                <a:lnTo>
                  <a:pt x="7010194" y="0"/>
                </a:lnTo>
                <a:lnTo>
                  <a:pt x="7010194" y="4679305"/>
                </a:lnTo>
                <a:lnTo>
                  <a:pt x="0" y="4679305"/>
                </a:lnTo>
                <a:lnTo>
                  <a:pt x="0" y="0"/>
                </a:lnTo>
                <a:close/>
              </a:path>
            </a:pathLst>
          </a:custGeom>
          <a:blipFill>
            <a:blip r:embed="rId2"/>
            <a:stretch>
              <a:fillRect/>
            </a:stretch>
          </a:blipFill>
        </p:spPr>
      </p:sp>
      <p:sp>
        <p:nvSpPr>
          <p:cNvPr id="3" name="Freeform 3"/>
          <p:cNvSpPr/>
          <p:nvPr/>
        </p:nvSpPr>
        <p:spPr>
          <a:xfrm>
            <a:off x="11007107" y="352047"/>
            <a:ext cx="7010194" cy="4679305"/>
          </a:xfrm>
          <a:custGeom>
            <a:avLst/>
            <a:gdLst/>
            <a:ahLst/>
            <a:cxnLst/>
            <a:rect l="l" t="t" r="r" b="b"/>
            <a:pathLst>
              <a:path w="7010194" h="4679305">
                <a:moveTo>
                  <a:pt x="0" y="0"/>
                </a:moveTo>
                <a:lnTo>
                  <a:pt x="7010194" y="0"/>
                </a:lnTo>
                <a:lnTo>
                  <a:pt x="7010194" y="4679305"/>
                </a:lnTo>
                <a:lnTo>
                  <a:pt x="0" y="4679305"/>
                </a:lnTo>
                <a:lnTo>
                  <a:pt x="0" y="0"/>
                </a:lnTo>
                <a:close/>
              </a:path>
            </a:pathLst>
          </a:custGeom>
          <a:blipFill>
            <a:blip r:embed="rId3"/>
            <a:stretch>
              <a:fillRect/>
            </a:stretch>
          </a:blipFill>
        </p:spPr>
      </p:sp>
      <p:sp>
        <p:nvSpPr>
          <p:cNvPr id="4" name="Freeform 4"/>
          <p:cNvSpPr/>
          <p:nvPr/>
        </p:nvSpPr>
        <p:spPr>
          <a:xfrm>
            <a:off x="3869642" y="5255762"/>
            <a:ext cx="7010194" cy="4670542"/>
          </a:xfrm>
          <a:custGeom>
            <a:avLst/>
            <a:gdLst/>
            <a:ahLst/>
            <a:cxnLst/>
            <a:rect l="l" t="t" r="r" b="b"/>
            <a:pathLst>
              <a:path w="7010194" h="4670542">
                <a:moveTo>
                  <a:pt x="0" y="0"/>
                </a:moveTo>
                <a:lnTo>
                  <a:pt x="7010194" y="0"/>
                </a:lnTo>
                <a:lnTo>
                  <a:pt x="7010194" y="4670542"/>
                </a:lnTo>
                <a:lnTo>
                  <a:pt x="0" y="4670542"/>
                </a:lnTo>
                <a:lnTo>
                  <a:pt x="0" y="0"/>
                </a:lnTo>
                <a:close/>
              </a:path>
            </a:pathLst>
          </a:custGeom>
          <a:blipFill>
            <a:blip r:embed="rId4"/>
            <a:stretch>
              <a:fillRect/>
            </a:stretch>
          </a:blipFill>
        </p:spPr>
      </p:sp>
      <p:sp>
        <p:nvSpPr>
          <p:cNvPr id="5" name="Freeform 5"/>
          <p:cNvSpPr/>
          <p:nvPr/>
        </p:nvSpPr>
        <p:spPr>
          <a:xfrm>
            <a:off x="11007107" y="5255762"/>
            <a:ext cx="7023176" cy="4679191"/>
          </a:xfrm>
          <a:custGeom>
            <a:avLst/>
            <a:gdLst/>
            <a:ahLst/>
            <a:cxnLst/>
            <a:rect l="l" t="t" r="r" b="b"/>
            <a:pathLst>
              <a:path w="7023176" h="4679191">
                <a:moveTo>
                  <a:pt x="0" y="0"/>
                </a:moveTo>
                <a:lnTo>
                  <a:pt x="7023175" y="0"/>
                </a:lnTo>
                <a:lnTo>
                  <a:pt x="7023175" y="4679191"/>
                </a:lnTo>
                <a:lnTo>
                  <a:pt x="0" y="4679191"/>
                </a:lnTo>
                <a:lnTo>
                  <a:pt x="0" y="0"/>
                </a:lnTo>
                <a:close/>
              </a:path>
            </a:pathLst>
          </a:custGeom>
          <a:blipFill>
            <a:blip r:embed="rId5"/>
            <a:stretch>
              <a:fillRect/>
            </a:stretch>
          </a:blipFill>
        </p:spPr>
      </p:sp>
      <p:sp>
        <p:nvSpPr>
          <p:cNvPr id="6" name="TextBox 6"/>
          <p:cNvSpPr txBox="1"/>
          <p:nvPr/>
        </p:nvSpPr>
        <p:spPr>
          <a:xfrm>
            <a:off x="1028700" y="2510213"/>
            <a:ext cx="2039020" cy="4899403"/>
          </a:xfrm>
          <a:prstGeom prst="rect">
            <a:avLst/>
          </a:prstGeom>
        </p:spPr>
        <p:txBody>
          <a:bodyPr lIns="0" tIns="0" rIns="0" bIns="0" rtlCol="0" anchor="t">
            <a:spAutoFit/>
          </a:bodyPr>
          <a:lstStyle/>
          <a:p>
            <a:pPr algn="ctr">
              <a:lnSpc>
                <a:spcPts val="5600"/>
              </a:lnSpc>
            </a:pPr>
            <a:r>
              <a:rPr lang="en-US" sz="3500" spc="70">
                <a:solidFill>
                  <a:srgbClr val="343232"/>
                </a:solidFill>
                <a:latin typeface="Faustina"/>
                <a:ea typeface="Faustina"/>
                <a:cs typeface="Faustina"/>
                <a:sym typeface="Faustina"/>
              </a:rPr>
              <a:t>Biểu đồ đánh giá hiệu suất mô hình qua các chỉ số</a:t>
            </a:r>
          </a:p>
          <a:p>
            <a:pPr algn="l">
              <a:lnSpc>
                <a:spcPts val="5600"/>
              </a:lnSpc>
            </a:pPr>
            <a:endParaRPr lang="en-US" sz="3500" spc="70">
              <a:solidFill>
                <a:srgbClr val="343232"/>
              </a:solidFill>
              <a:latin typeface="Faustina"/>
              <a:ea typeface="Faustina"/>
              <a:cs typeface="Faustina"/>
              <a:sym typeface="Faustina"/>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E9E2"/>
        </a:solidFill>
        <a:effectLst/>
      </p:bgPr>
    </p:bg>
    <p:spTree>
      <p:nvGrpSpPr>
        <p:cNvPr id="1" name=""/>
        <p:cNvGrpSpPr/>
        <p:nvPr/>
      </p:nvGrpSpPr>
      <p:grpSpPr>
        <a:xfrm>
          <a:off x="0" y="0"/>
          <a:ext cx="0" cy="0"/>
          <a:chOff x="0" y="0"/>
          <a:chExt cx="0" cy="0"/>
        </a:xfrm>
      </p:grpSpPr>
      <p:sp>
        <p:nvSpPr>
          <p:cNvPr id="2" name="Freeform 2"/>
          <p:cNvSpPr/>
          <p:nvPr/>
        </p:nvSpPr>
        <p:spPr>
          <a:xfrm>
            <a:off x="241693" y="1289332"/>
            <a:ext cx="6589272" cy="5534988"/>
          </a:xfrm>
          <a:custGeom>
            <a:avLst/>
            <a:gdLst/>
            <a:ahLst/>
            <a:cxnLst/>
            <a:rect l="l" t="t" r="r" b="b"/>
            <a:pathLst>
              <a:path w="6589272" h="5534988">
                <a:moveTo>
                  <a:pt x="0" y="0"/>
                </a:moveTo>
                <a:lnTo>
                  <a:pt x="6589272" y="0"/>
                </a:lnTo>
                <a:lnTo>
                  <a:pt x="6589272" y="5534988"/>
                </a:lnTo>
                <a:lnTo>
                  <a:pt x="0" y="5534988"/>
                </a:lnTo>
                <a:lnTo>
                  <a:pt x="0" y="0"/>
                </a:lnTo>
                <a:close/>
              </a:path>
            </a:pathLst>
          </a:custGeom>
          <a:blipFill>
            <a:blip r:embed="rId2"/>
            <a:stretch>
              <a:fillRect/>
            </a:stretch>
          </a:blipFill>
        </p:spPr>
      </p:sp>
      <p:sp>
        <p:nvSpPr>
          <p:cNvPr id="3" name="Freeform 3"/>
          <p:cNvSpPr/>
          <p:nvPr/>
        </p:nvSpPr>
        <p:spPr>
          <a:xfrm>
            <a:off x="6978725" y="1289332"/>
            <a:ext cx="11069976" cy="5534988"/>
          </a:xfrm>
          <a:custGeom>
            <a:avLst/>
            <a:gdLst/>
            <a:ahLst/>
            <a:cxnLst/>
            <a:rect l="l" t="t" r="r" b="b"/>
            <a:pathLst>
              <a:path w="11069976" h="5534988">
                <a:moveTo>
                  <a:pt x="0" y="0"/>
                </a:moveTo>
                <a:lnTo>
                  <a:pt x="11069977" y="0"/>
                </a:lnTo>
                <a:lnTo>
                  <a:pt x="11069977" y="5534988"/>
                </a:lnTo>
                <a:lnTo>
                  <a:pt x="0" y="5534988"/>
                </a:lnTo>
                <a:lnTo>
                  <a:pt x="0" y="0"/>
                </a:lnTo>
                <a:close/>
              </a:path>
            </a:pathLst>
          </a:custGeom>
          <a:blipFill>
            <a:blip r:embed="rId3"/>
            <a:stretch>
              <a:fillRect/>
            </a:stretch>
          </a:blipFill>
        </p:spPr>
      </p:sp>
      <p:sp>
        <p:nvSpPr>
          <p:cNvPr id="4" name="TextBox 4"/>
          <p:cNvSpPr txBox="1"/>
          <p:nvPr/>
        </p:nvSpPr>
        <p:spPr>
          <a:xfrm>
            <a:off x="7880184" y="7178513"/>
            <a:ext cx="9267060" cy="1374883"/>
          </a:xfrm>
          <a:prstGeom prst="rect">
            <a:avLst/>
          </a:prstGeom>
        </p:spPr>
        <p:txBody>
          <a:bodyPr lIns="0" tIns="0" rIns="0" bIns="0" rtlCol="0" anchor="t">
            <a:spAutoFit/>
          </a:bodyPr>
          <a:lstStyle/>
          <a:p>
            <a:pPr algn="l">
              <a:lnSpc>
                <a:spcPts val="5600"/>
              </a:lnSpc>
            </a:pPr>
            <a:r>
              <a:rPr lang="en-US" sz="3500" spc="70">
                <a:solidFill>
                  <a:srgbClr val="343232"/>
                </a:solidFill>
                <a:latin typeface="Faustina"/>
                <a:ea typeface="Faustina"/>
                <a:cs typeface="Faustina"/>
                <a:sym typeface="Faustina"/>
              </a:rPr>
              <a:t>Biểu đồ huấn luyện mô hình theo dõi hiệu suất</a:t>
            </a:r>
          </a:p>
          <a:p>
            <a:pPr algn="l">
              <a:lnSpc>
                <a:spcPts val="5600"/>
              </a:lnSpc>
            </a:pPr>
            <a:endParaRPr lang="en-US" sz="3500" spc="70">
              <a:solidFill>
                <a:srgbClr val="343232"/>
              </a:solidFill>
              <a:latin typeface="Faustina"/>
              <a:ea typeface="Faustina"/>
              <a:cs typeface="Faustina"/>
              <a:sym typeface="Faustina"/>
            </a:endParaRPr>
          </a:p>
        </p:txBody>
      </p:sp>
      <p:sp>
        <p:nvSpPr>
          <p:cNvPr id="5" name="TextBox 5"/>
          <p:cNvSpPr txBox="1"/>
          <p:nvPr/>
        </p:nvSpPr>
        <p:spPr>
          <a:xfrm>
            <a:off x="782470" y="7178513"/>
            <a:ext cx="5507718" cy="2079787"/>
          </a:xfrm>
          <a:prstGeom prst="rect">
            <a:avLst/>
          </a:prstGeom>
        </p:spPr>
        <p:txBody>
          <a:bodyPr lIns="0" tIns="0" rIns="0" bIns="0" rtlCol="0" anchor="t">
            <a:spAutoFit/>
          </a:bodyPr>
          <a:lstStyle/>
          <a:p>
            <a:pPr algn="l">
              <a:lnSpc>
                <a:spcPts val="5600"/>
              </a:lnSpc>
            </a:pPr>
            <a:r>
              <a:rPr lang="en-US" sz="3500" spc="70">
                <a:solidFill>
                  <a:srgbClr val="343232"/>
                </a:solidFill>
                <a:latin typeface="Faustina"/>
                <a:ea typeface="Faustina"/>
                <a:cs typeface="Faustina"/>
                <a:sym typeface="Faustina"/>
              </a:rPr>
              <a:t>Ma trận nhầm lẫn đánh giá mức độ chính xác trong việc phân loại từng nhãn</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E9E2"/>
        </a:solidFill>
        <a:effectLst/>
      </p:bgPr>
    </p:bg>
    <p:spTree>
      <p:nvGrpSpPr>
        <p:cNvPr id="1" name=""/>
        <p:cNvGrpSpPr/>
        <p:nvPr/>
      </p:nvGrpSpPr>
      <p:grpSpPr>
        <a:xfrm>
          <a:off x="0" y="0"/>
          <a:ext cx="0" cy="0"/>
          <a:chOff x="0" y="0"/>
          <a:chExt cx="0" cy="0"/>
        </a:xfrm>
      </p:grpSpPr>
      <p:sp>
        <p:nvSpPr>
          <p:cNvPr id="2" name="Freeform 2"/>
          <p:cNvSpPr/>
          <p:nvPr/>
        </p:nvSpPr>
        <p:spPr>
          <a:xfrm>
            <a:off x="1028700" y="1743870"/>
            <a:ext cx="7968198" cy="7968198"/>
          </a:xfrm>
          <a:custGeom>
            <a:avLst/>
            <a:gdLst/>
            <a:ahLst/>
            <a:cxnLst/>
            <a:rect l="l" t="t" r="r" b="b"/>
            <a:pathLst>
              <a:path w="7968198" h="7968198">
                <a:moveTo>
                  <a:pt x="0" y="0"/>
                </a:moveTo>
                <a:lnTo>
                  <a:pt x="7968198" y="0"/>
                </a:lnTo>
                <a:lnTo>
                  <a:pt x="7968198" y="7968198"/>
                </a:lnTo>
                <a:lnTo>
                  <a:pt x="0" y="7968198"/>
                </a:lnTo>
                <a:lnTo>
                  <a:pt x="0" y="0"/>
                </a:lnTo>
                <a:close/>
              </a:path>
            </a:pathLst>
          </a:custGeom>
          <a:blipFill>
            <a:blip r:embed="rId2"/>
            <a:stretch>
              <a:fillRect/>
            </a:stretch>
          </a:blipFill>
        </p:spPr>
      </p:sp>
      <p:sp>
        <p:nvSpPr>
          <p:cNvPr id="3" name="Freeform 3"/>
          <p:cNvSpPr/>
          <p:nvPr/>
        </p:nvSpPr>
        <p:spPr>
          <a:xfrm>
            <a:off x="9291102" y="1743870"/>
            <a:ext cx="7968198" cy="7968198"/>
          </a:xfrm>
          <a:custGeom>
            <a:avLst/>
            <a:gdLst/>
            <a:ahLst/>
            <a:cxnLst/>
            <a:rect l="l" t="t" r="r" b="b"/>
            <a:pathLst>
              <a:path w="7968198" h="7968198">
                <a:moveTo>
                  <a:pt x="0" y="0"/>
                </a:moveTo>
                <a:lnTo>
                  <a:pt x="7968198" y="0"/>
                </a:lnTo>
                <a:lnTo>
                  <a:pt x="7968198" y="7968198"/>
                </a:lnTo>
                <a:lnTo>
                  <a:pt x="0" y="7968198"/>
                </a:lnTo>
                <a:lnTo>
                  <a:pt x="0" y="0"/>
                </a:lnTo>
                <a:close/>
              </a:path>
            </a:pathLst>
          </a:custGeom>
          <a:blipFill>
            <a:blip r:embed="rId3"/>
            <a:stretch>
              <a:fillRect/>
            </a:stretch>
          </a:blipFill>
        </p:spPr>
      </p:sp>
      <p:sp>
        <p:nvSpPr>
          <p:cNvPr id="4" name="TextBox 4"/>
          <p:cNvSpPr txBox="1"/>
          <p:nvPr/>
        </p:nvSpPr>
        <p:spPr>
          <a:xfrm>
            <a:off x="1028700" y="590138"/>
            <a:ext cx="10164895" cy="1374883"/>
          </a:xfrm>
          <a:prstGeom prst="rect">
            <a:avLst/>
          </a:prstGeom>
        </p:spPr>
        <p:txBody>
          <a:bodyPr lIns="0" tIns="0" rIns="0" bIns="0" rtlCol="0" anchor="t">
            <a:spAutoFit/>
          </a:bodyPr>
          <a:lstStyle/>
          <a:p>
            <a:pPr algn="l">
              <a:lnSpc>
                <a:spcPts val="5600"/>
              </a:lnSpc>
            </a:pPr>
            <a:r>
              <a:rPr lang="en-US" sz="3500" spc="70">
                <a:solidFill>
                  <a:srgbClr val="343232"/>
                </a:solidFill>
                <a:latin typeface="Faustina"/>
                <a:ea typeface="Faustina"/>
                <a:cs typeface="Faustina"/>
                <a:sym typeface="Faustina"/>
              </a:rPr>
              <a:t>Ảnh hiển thị kết quả dự đoán của mô hình YOLOv5</a:t>
            </a:r>
          </a:p>
          <a:p>
            <a:pPr algn="l">
              <a:lnSpc>
                <a:spcPts val="5600"/>
              </a:lnSpc>
            </a:pPr>
            <a:endParaRPr lang="en-US" sz="3500" spc="70">
              <a:solidFill>
                <a:srgbClr val="343232"/>
              </a:solidFill>
              <a:latin typeface="Faustina"/>
              <a:ea typeface="Faustina"/>
              <a:cs typeface="Faustina"/>
              <a:sym typeface="Faustina"/>
            </a:endParaRP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524</Words>
  <Application>Microsoft Office PowerPoint</Application>
  <PresentationFormat>Custom</PresentationFormat>
  <Paragraphs>51</Paragraphs>
  <Slides>12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Calibri</vt:lpstr>
      <vt:lpstr>Catchy Mager</vt:lpstr>
      <vt:lpstr>Breathing</vt:lpstr>
      <vt:lpstr>Faustina Italics</vt:lpstr>
      <vt:lpstr>Faustina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lá và Màu kem Đơn giản Bán hàng Tiếp thị Bản thuyết trình</dc:title>
  <cp:lastModifiedBy>bui mai</cp:lastModifiedBy>
  <cp:revision>6</cp:revision>
  <dcterms:created xsi:type="dcterms:W3CDTF">2006-08-16T00:00:00Z</dcterms:created>
  <dcterms:modified xsi:type="dcterms:W3CDTF">2025-04-10T16:37:21Z</dcterms:modified>
  <dc:identifier>DAGjMwNFbQY</dc:identifier>
</cp:coreProperties>
</file>